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65" r:id="rId3"/>
    <p:sldId id="257" r:id="rId4"/>
    <p:sldId id="256" r:id="rId5"/>
    <p:sldId id="281" r:id="rId6"/>
    <p:sldId id="348" r:id="rId7"/>
    <p:sldId id="350" r:id="rId8"/>
    <p:sldId id="353" r:id="rId9"/>
    <p:sldId id="352" r:id="rId10"/>
    <p:sldId id="319" r:id="rId11"/>
    <p:sldId id="313" r:id="rId12"/>
    <p:sldId id="310" r:id="rId13"/>
    <p:sldId id="351" r:id="rId14"/>
    <p:sldId id="349" r:id="rId15"/>
    <p:sldId id="25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79A9F7"/>
    <a:srgbClr val="5592F5"/>
    <a:srgbClr val="88B3F8"/>
    <a:srgbClr val="9DC0F9"/>
    <a:srgbClr val="84B0F8"/>
    <a:srgbClr val="FFCD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87772" autoAdjust="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a404350f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0a404350f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This is a breakdown of the main tools More4apps offers in each area of the application.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It’s not an exhaustive list but the main areas of support are covered there and you can see that compared to </a:t>
            </a:r>
            <a:r>
              <a:rPr lang="en-GB" dirty="0" err="1"/>
              <a:t>WebADI</a:t>
            </a:r>
            <a:r>
              <a:rPr lang="en-GB" dirty="0"/>
              <a:t> there is support for loading </a:t>
            </a:r>
            <a:r>
              <a:rPr lang="en-GB" b="1" dirty="0"/>
              <a:t>data</a:t>
            </a:r>
            <a:r>
              <a:rPr lang="en-GB" dirty="0"/>
              <a:t> across the whole ERP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It’s not just niche tools that aid a particular task, but a comprehensive suite that covers </a:t>
            </a:r>
            <a:r>
              <a:rPr lang="en-GB" u="sng" dirty="0"/>
              <a:t>master </a:t>
            </a:r>
            <a:r>
              <a:rPr lang="en-GB" b="1" u="sng" dirty="0"/>
              <a:t>data</a:t>
            </a:r>
            <a:r>
              <a:rPr lang="en-GB" dirty="0"/>
              <a:t>, </a:t>
            </a:r>
            <a:r>
              <a:rPr lang="en-GB" u="sng" dirty="0"/>
              <a:t>invoicing</a:t>
            </a:r>
            <a:r>
              <a:rPr lang="en-GB" dirty="0"/>
              <a:t>, </a:t>
            </a:r>
            <a:r>
              <a:rPr lang="en-GB" u="sng" dirty="0"/>
              <a:t>ordering </a:t>
            </a:r>
            <a:r>
              <a:rPr lang="en-GB" dirty="0"/>
              <a:t>and </a:t>
            </a:r>
            <a:r>
              <a:rPr lang="en-GB" u="sng" dirty="0"/>
              <a:t>transactional processing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select the tools you need, you don’t need to commit to anything more than you require, and you can upscale to other areas as and when the needs arise.</a:t>
            </a:r>
            <a:endParaRPr dirty="0"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717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94150-00FB-E195-43FD-544A5C7B1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270FE-2280-B2A8-1C82-ADBF06ADE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169B2-07D2-D2FC-D024-3A715B913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52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958DD907-6FF3-C764-D5D0-10654E139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894a2fd26_0_56:notes">
            <a:extLst>
              <a:ext uri="{FF2B5EF4-FFF2-40B4-BE49-F238E27FC236}">
                <a16:creationId xmlns:a16="http://schemas.microsoft.com/office/drawing/2014/main" id="{88DF4953-EE15-FE3F-9EBC-3D71E97F00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894a2fd26_0_56:notes">
            <a:extLst>
              <a:ext uri="{FF2B5EF4-FFF2-40B4-BE49-F238E27FC236}">
                <a16:creationId xmlns:a16="http://schemas.microsoft.com/office/drawing/2014/main" id="{FE45B6DA-A1E2-39B1-D967-0EA74CC16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508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a4043513f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0a4043513f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a404350f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0a404350f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 everyone and welcome to our More4apps presentation looking at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webadi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compatibility issues and limitations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Lily Mazieres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I’ll start with a bit of background on me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been with More4apps for about 6 years now. I am one the product specialists here, so my role is essentially to chat with people about their data entry pain points and see if More4apps could be a good fit for them.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that, I have been in consulting for almost 10 years implementing and maintaining Oracle application for many different organizations.</a:t>
            </a:r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894a2fd2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894a2fd2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Here’s what we’ll be covering today. 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We’ll look at the most common </a:t>
            </a:r>
            <a:r>
              <a:rPr lang="en-GB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WebADI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compatibility issues  and limitations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 will see how it compares to Morea4apps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do a quick demo of one of our products, GL wizard, which many people use as a replacement of </a:t>
            </a:r>
            <a:r>
              <a:rPr lang="en-GB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webadi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this area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 we will keep some time for a Q&amp;A at the end</a:t>
            </a:r>
          </a:p>
        </p:txBody>
      </p:sp>
    </p:spTree>
    <p:extLst>
      <p:ext uri="{BB962C8B-B14F-4D97-AF65-F5344CB8AC3E}">
        <p14:creationId xmlns:p14="http://schemas.microsoft.com/office/powerpoint/2010/main" val="276532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/>
              <a:t>But before we start, I would like to get a better understanding of why you are attending our session. I guess  most people in the audience are not 100% satisfied with </a:t>
            </a:r>
            <a:r>
              <a:rPr lang="en-US" sz="1100" dirty="0" err="1"/>
              <a:t>webadi</a:t>
            </a:r>
            <a:r>
              <a:rPr lang="en-US" sz="1100" dirty="0"/>
              <a:t> so we would like to understand why.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/>
              <a:t>First question is what is your biggest struggle with </a:t>
            </a:r>
            <a:r>
              <a:rPr lang="en-US" sz="1100" dirty="0" err="1"/>
              <a:t>Webadi</a:t>
            </a:r>
            <a:r>
              <a:rPr lang="en-US" sz="1100" dirty="0"/>
              <a:t> at the moment? Feel free to pick more than one problem if you encounter a few. </a:t>
            </a:r>
            <a:endParaRPr lang="en-US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Main Problem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1.	We don’t use WebADI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2.	We don’t have any problems with WebADI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3.	The templates we need are missing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4.	Usability is difficult/Functionality is missing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5.	Oracle Patching is causing us problems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6.	Microsoft or Windows upgrade broke WebADI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7.	No download functionality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932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question is: Which </a:t>
            </a:r>
            <a:r>
              <a:rPr lang="en-GB" sz="11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Oracl;e</a:t>
            </a:r>
            <a:r>
              <a:rPr lang="en-GB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version do you run?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11i</a:t>
            </a:r>
          </a:p>
          <a:p>
            <a:r>
              <a:rPr lang="en-US" dirty="0"/>
              <a:t>12.1</a:t>
            </a:r>
          </a:p>
          <a:p>
            <a:r>
              <a:rPr lang="en-US" dirty="0"/>
              <a:t>12.2</a:t>
            </a:r>
          </a:p>
          <a:p>
            <a:r>
              <a:rPr lang="en-US" dirty="0"/>
              <a:t>None of this:</a:t>
            </a:r>
          </a:p>
          <a:p>
            <a:r>
              <a:rPr lang="en-US" dirty="0"/>
              <a:t>I don’t know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7027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894a2fd2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894a2fd2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dirty="0"/>
              <a:t>Now let’s see how it compares with More4apps</a:t>
            </a:r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r>
              <a:rPr lang="en-GB" dirty="0"/>
              <a:t>&lt;CLICK&gt;</a:t>
            </a:r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r>
              <a:rPr lang="en-GB" dirty="0"/>
              <a:t>There’s a lot to digest there, but the main points for this discussion today are at the bottom.</a:t>
            </a:r>
          </a:p>
          <a:p>
            <a:pPr marL="158750" indent="0">
              <a:buNone/>
            </a:pPr>
            <a:r>
              <a:rPr lang="en-GB" dirty="0"/>
              <a:t>With </a:t>
            </a:r>
            <a:r>
              <a:rPr lang="en-GB" dirty="0" err="1"/>
              <a:t>WebADI</a:t>
            </a:r>
            <a:r>
              <a:rPr lang="en-GB" dirty="0"/>
              <a:t>, each time you do an upgrade or a patch, it just keeps breaking. </a:t>
            </a:r>
          </a:p>
          <a:p>
            <a:pPr marL="158750" indent="0">
              <a:buNone/>
            </a:pPr>
            <a:r>
              <a:rPr lang="en-GB" dirty="0"/>
              <a:t>For many organizations we have discussed with, this was a real headache to maintain the solutions, especially the custom </a:t>
            </a:r>
            <a:r>
              <a:rPr lang="en-GB" dirty="0" err="1"/>
              <a:t>webadi</a:t>
            </a:r>
            <a:r>
              <a:rPr lang="en-GB" dirty="0"/>
              <a:t> templates and is typically costing companies a lot of time and money </a:t>
            </a:r>
          </a:p>
          <a:p>
            <a:pPr marL="158750" indent="0">
              <a:buNone/>
            </a:pPr>
            <a:r>
              <a:rPr lang="en-GB" dirty="0"/>
              <a:t>So to think of </a:t>
            </a:r>
            <a:r>
              <a:rPr lang="en-GB" dirty="0" err="1"/>
              <a:t>WebADI</a:t>
            </a:r>
            <a:r>
              <a:rPr lang="en-GB" dirty="0"/>
              <a:t> as free is not quite accurate at times. There’s no up-front cost, but that’s not the full picture on the costing side.</a:t>
            </a:r>
          </a:p>
          <a:p>
            <a:pPr marL="158750" indent="0">
              <a:buNone/>
            </a:pPr>
            <a:r>
              <a:rPr lang="en-GB" dirty="0"/>
              <a:t>Sometimes a little upfront cost can save you a lot of expense down the line.</a:t>
            </a: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32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894a2fd2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894a2fd2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And the More4apps solutions are aligned exactly to how you would intend to use WebADI but without all the negative aspects we’ve just been talking about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It’s a reliable platform as it’s support on all EBS and Excel versions, it provides a single interface, flexible formatting, so end users can tailor their own templates, and advanced validation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More4apps you get a pre-configured reusable spreadsheet with built in upload </a:t>
            </a:r>
            <a:r>
              <a:rPr lang="en-US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download</a:t>
            </a:r>
            <a:endParaRPr lang="en-US" b="1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0" y="791790"/>
            <a:ext cx="12192000" cy="161890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4165" y="791789"/>
            <a:ext cx="3880358" cy="161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91789"/>
            <a:ext cx="3877836" cy="16189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>
            <a:off x="1524000" y="1216740"/>
            <a:ext cx="9144000" cy="80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/>
          <p:nvPr/>
        </p:nvSpPr>
        <p:spPr>
          <a:xfrm>
            <a:off x="270000" y="6405604"/>
            <a:ext cx="30278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www.more4apps.com</a:t>
            </a:r>
            <a:endParaRPr/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000" y="270000"/>
            <a:ext cx="1267200" cy="29491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1537200" y="2694658"/>
            <a:ext cx="9130800" cy="377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21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-48445" y="6259894"/>
            <a:ext cx="12298983" cy="61131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2F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93"/>
            <a:ext cx="7848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00" y="270000"/>
            <a:ext cx="126492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1639" y="6447677"/>
            <a:ext cx="1067783" cy="2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7960" y="6491879"/>
            <a:ext cx="549177" cy="14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15675" y="6480092"/>
            <a:ext cx="558321" cy="17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02534" y="6480092"/>
            <a:ext cx="319466" cy="1709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>
            <a:off x="270000" y="6405604"/>
            <a:ext cx="30278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www.more4apps.com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47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BS Section header">
  <p:cSld name="EBS 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-163490" y="-239994"/>
            <a:ext cx="12367500" cy="7235100"/>
          </a:xfrm>
          <a:prstGeom prst="rect">
            <a:avLst/>
          </a:prstGeom>
          <a:solidFill>
            <a:srgbClr val="091F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 amt="10000"/>
          </a:blip>
          <a:srcRect l="6731" t="19283" r="12551"/>
          <a:stretch/>
        </p:blipFill>
        <p:spPr>
          <a:xfrm>
            <a:off x="-175900" y="-239999"/>
            <a:ext cx="12367727" cy="721447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15601" y="2867801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" name="Google Shape;75;p17"/>
          <p:cNvSpPr/>
          <p:nvPr/>
        </p:nvSpPr>
        <p:spPr>
          <a:xfrm>
            <a:off x="-163499" y="-236799"/>
            <a:ext cx="12367500" cy="419100"/>
          </a:xfrm>
          <a:prstGeom prst="rect">
            <a:avLst/>
          </a:prstGeom>
          <a:gradFill>
            <a:gsLst>
              <a:gs pos="0">
                <a:srgbClr val="0064FF"/>
              </a:gs>
              <a:gs pos="100000">
                <a:srgbClr val="00B4FF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701" y="6159901"/>
            <a:ext cx="1245236" cy="6402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8199801" y="6228907"/>
            <a:ext cx="2992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More4apps Product 101</a:t>
            </a: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2200" y="6376404"/>
            <a:ext cx="280200" cy="19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95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88A8C"/>
              </a:buClr>
              <a:buSzPts val="2400"/>
              <a:buNone/>
              <a:defRPr sz="2400">
                <a:solidFill>
                  <a:srgbClr val="888A8C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88A8C"/>
              </a:buClr>
              <a:buSzPts val="2000"/>
              <a:buNone/>
              <a:defRPr sz="2000">
                <a:solidFill>
                  <a:srgbClr val="888A8C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88A8C"/>
              </a:buClr>
              <a:buSzPts val="1800"/>
              <a:buNone/>
              <a:defRPr sz="1800">
                <a:solidFill>
                  <a:srgbClr val="888A8C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431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/>
          <p:nvPr/>
        </p:nvSpPr>
        <p:spPr>
          <a:xfrm>
            <a:off x="-148025" y="6127800"/>
            <a:ext cx="12340000" cy="858800"/>
          </a:xfrm>
          <a:prstGeom prst="rect">
            <a:avLst/>
          </a:prstGeom>
          <a:solidFill>
            <a:srgbClr val="0047B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SzPts val="1100"/>
            </a:pPr>
            <a:endParaRPr sz="1467"/>
          </a:p>
        </p:txBody>
      </p:sp>
      <p:sp>
        <p:nvSpPr>
          <p:cNvPr id="178" name="Google Shape;178;p34"/>
          <p:cNvSpPr txBox="1"/>
          <p:nvPr/>
        </p:nvSpPr>
        <p:spPr>
          <a:xfrm>
            <a:off x="246667" y="6321167"/>
            <a:ext cx="4258659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SzPts val="1100"/>
            </a:pPr>
            <a:r>
              <a:rPr lang="en-GB" sz="1467" b="1" dirty="0">
                <a:solidFill>
                  <a:schemeClr val="lt1"/>
                </a:solidFill>
              </a:rPr>
              <a:t>End-User Education Day </a:t>
            </a:r>
            <a:r>
              <a:rPr lang="en-GB" sz="1467" dirty="0">
                <a:solidFill>
                  <a:schemeClr val="lt1"/>
                </a:solidFill>
              </a:rPr>
              <a:t>| Webinar Series</a:t>
            </a:r>
            <a:endParaRPr sz="1467" dirty="0">
              <a:solidFill>
                <a:schemeClr val="lt1"/>
              </a:solidFill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9052" y="6198488"/>
            <a:ext cx="2177249" cy="6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4"/>
          <p:cNvSpPr txBox="1"/>
          <p:nvPr/>
        </p:nvSpPr>
        <p:spPr>
          <a:xfrm>
            <a:off x="10214737" y="6127801"/>
            <a:ext cx="1561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100"/>
            </a:pPr>
            <a:r>
              <a:rPr lang="en-GB" sz="1067">
                <a:solidFill>
                  <a:schemeClr val="lt1"/>
                </a:solidFill>
              </a:rPr>
              <a:t>Sponsored by</a:t>
            </a:r>
            <a:endParaRPr sz="1067">
              <a:solidFill>
                <a:schemeClr val="lt1"/>
              </a:solidFill>
            </a:endParaRPr>
          </a:p>
        </p:txBody>
      </p:sp>
      <p:pic>
        <p:nvPicPr>
          <p:cNvPr id="5" name="Picture 4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D835D17D-F6D6-4E4C-1D48-448F0967E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02" y="369919"/>
            <a:ext cx="9892145" cy="55643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98;p34">
            <a:extLst>
              <a:ext uri="{FF2B5EF4-FFF2-40B4-BE49-F238E27FC236}">
                <a16:creationId xmlns:a16="http://schemas.microsoft.com/office/drawing/2014/main" id="{D7E3CA62-B8FB-DE11-7337-1973CF6AD50C}"/>
              </a:ext>
            </a:extLst>
          </p:cNvPr>
          <p:cNvSpPr txBox="1"/>
          <p:nvPr/>
        </p:nvSpPr>
        <p:spPr>
          <a:xfrm>
            <a:off x="0" y="778282"/>
            <a:ext cx="12192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Spreadsheet loading tools that work for your business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414F5-E1A9-0B12-6871-BA7C7502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320" y="6295482"/>
            <a:ext cx="1181951" cy="36677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B137E67-8404-219B-1AA8-DCBC4E74DA54}"/>
              </a:ext>
            </a:extLst>
          </p:cNvPr>
          <p:cNvGrpSpPr/>
          <p:nvPr/>
        </p:nvGrpSpPr>
        <p:grpSpPr>
          <a:xfrm>
            <a:off x="187202" y="2512777"/>
            <a:ext cx="11773157" cy="2076911"/>
            <a:chOff x="187202" y="2512777"/>
            <a:chExt cx="11773157" cy="2076911"/>
          </a:xfrm>
        </p:grpSpPr>
        <p:sp>
          <p:nvSpPr>
            <p:cNvPr id="10" name="Google Shape;241;p41">
              <a:extLst>
                <a:ext uri="{FF2B5EF4-FFF2-40B4-BE49-F238E27FC236}">
                  <a16:creationId xmlns:a16="http://schemas.microsoft.com/office/drawing/2014/main" id="{5194FDA4-04AA-BBED-23B5-84A1FF321A16}"/>
                </a:ext>
              </a:extLst>
            </p:cNvPr>
            <p:cNvSpPr txBox="1">
              <a:spLocks/>
            </p:cNvSpPr>
            <p:nvPr/>
          </p:nvSpPr>
          <p:spPr>
            <a:xfrm>
              <a:off x="6410907" y="3373281"/>
              <a:ext cx="2472877" cy="12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1F2C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500"/>
                </a:spcAft>
                <a:buClr>
                  <a:schemeClr val="dk1"/>
                </a:buClr>
                <a:buSzPts val="1100"/>
                <a:buNone/>
              </a:pPr>
              <a:r>
                <a:rPr lang="en-US" b="1" dirty="0">
                  <a:solidFill>
                    <a:schemeClr val="bg1"/>
                  </a:solidFill>
                  <a:latin typeface="Depot New Rg" panose="020B0503000000020004" pitchFamily="34" charset="0"/>
                </a:rPr>
                <a:t>Flexible Formatting</a:t>
              </a:r>
            </a:p>
            <a:p>
              <a:pPr marL="0" indent="0" algn="ctr">
                <a:buClr>
                  <a:schemeClr val="dk1"/>
                </a:buClr>
                <a:buSzPts val="1100"/>
                <a:buNone/>
              </a:pPr>
              <a:endParaRPr lang="en-US" sz="1200" dirty="0">
                <a:solidFill>
                  <a:schemeClr val="bg1"/>
                </a:solidFill>
                <a:latin typeface="Depot New Rg" panose="020B0503000000020004" pitchFamily="34" charset="0"/>
              </a:endParaRPr>
            </a:p>
          </p:txBody>
        </p:sp>
        <p:sp>
          <p:nvSpPr>
            <p:cNvPr id="9" name="Google Shape;241;p41">
              <a:extLst>
                <a:ext uri="{FF2B5EF4-FFF2-40B4-BE49-F238E27FC236}">
                  <a16:creationId xmlns:a16="http://schemas.microsoft.com/office/drawing/2014/main" id="{B7682DF9-39BB-D52E-31AF-F46FFF3CD356}"/>
                </a:ext>
              </a:extLst>
            </p:cNvPr>
            <p:cNvSpPr txBox="1">
              <a:spLocks/>
            </p:cNvSpPr>
            <p:nvPr/>
          </p:nvSpPr>
          <p:spPr>
            <a:xfrm>
              <a:off x="187202" y="3379788"/>
              <a:ext cx="2790356" cy="12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1F2C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500"/>
                </a:spcAft>
                <a:buClr>
                  <a:schemeClr val="dk1"/>
                </a:buClr>
                <a:buSzPts val="1100"/>
                <a:buNone/>
              </a:pPr>
              <a:r>
                <a:rPr lang="en-US" b="1" dirty="0">
                  <a:solidFill>
                    <a:schemeClr val="bg1"/>
                  </a:solidFill>
                  <a:latin typeface="Depot New Rg" panose="020B0503000000020004" pitchFamily="34" charset="0"/>
                </a:rPr>
                <a:t>Reliable Platform </a:t>
              </a:r>
              <a:endParaRPr lang="en-US" sz="1200" dirty="0">
                <a:solidFill>
                  <a:schemeClr val="bg1"/>
                </a:solidFill>
                <a:latin typeface="Depot New Rg" panose="020B0503000000020004" pitchFamily="34" charset="0"/>
              </a:endParaRPr>
            </a:p>
            <a:p>
              <a:pPr marL="0" indent="0" algn="ctr">
                <a:buClr>
                  <a:schemeClr val="dk1"/>
                </a:buClr>
                <a:buSzPts val="1100"/>
                <a:buNone/>
              </a:pPr>
              <a:endParaRPr lang="en-US" sz="1200" dirty="0">
                <a:solidFill>
                  <a:schemeClr val="bg1"/>
                </a:solidFill>
                <a:latin typeface="Depot New Rg" panose="020B0503000000020004" pitchFamily="34" charset="0"/>
              </a:endParaRPr>
            </a:p>
          </p:txBody>
        </p:sp>
        <p:sp>
          <p:nvSpPr>
            <p:cNvPr id="12" name="Google Shape;241;p41">
              <a:extLst>
                <a:ext uri="{FF2B5EF4-FFF2-40B4-BE49-F238E27FC236}">
                  <a16:creationId xmlns:a16="http://schemas.microsoft.com/office/drawing/2014/main" id="{343855A3-3394-5963-89D7-DE34D45E95C6}"/>
                </a:ext>
              </a:extLst>
            </p:cNvPr>
            <p:cNvSpPr txBox="1">
              <a:spLocks/>
            </p:cNvSpPr>
            <p:nvPr/>
          </p:nvSpPr>
          <p:spPr>
            <a:xfrm>
              <a:off x="3157772" y="3379788"/>
              <a:ext cx="2790356" cy="12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1F2C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500"/>
                </a:spcAft>
                <a:buClr>
                  <a:schemeClr val="dk1"/>
                </a:buClr>
                <a:buSzPts val="1100"/>
                <a:buNone/>
              </a:pPr>
              <a:r>
                <a:rPr lang="en-US" b="1" dirty="0">
                  <a:solidFill>
                    <a:schemeClr val="bg1"/>
                  </a:solidFill>
                  <a:latin typeface="Depot New Rg" panose="020B0503000000020004" pitchFamily="34" charset="0"/>
                </a:rPr>
                <a:t>Single Spreadsheet</a:t>
              </a:r>
              <a:endParaRPr lang="en-US" sz="1200" dirty="0">
                <a:solidFill>
                  <a:schemeClr val="bg1"/>
                </a:solidFill>
                <a:latin typeface="Depot New Rg" panose="020B0503000000020004" pitchFamily="34" charset="0"/>
              </a:endParaRPr>
            </a:p>
            <a:p>
              <a:pPr marL="0" indent="0" algn="ctr">
                <a:buClr>
                  <a:schemeClr val="dk1"/>
                </a:buClr>
                <a:buSzPts val="1100"/>
                <a:buNone/>
              </a:pPr>
              <a:endParaRPr lang="en-US" sz="1200" dirty="0">
                <a:solidFill>
                  <a:schemeClr val="bg1"/>
                </a:solidFill>
                <a:latin typeface="Depot New Rg" panose="020B05030000000200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62673EF-050C-9F0B-86DA-3AE547E77693}"/>
                </a:ext>
              </a:extLst>
            </p:cNvPr>
            <p:cNvGrpSpPr/>
            <p:nvPr/>
          </p:nvGrpSpPr>
          <p:grpSpPr>
            <a:xfrm>
              <a:off x="7232925" y="2512777"/>
              <a:ext cx="828842" cy="828842"/>
              <a:chOff x="10543788" y="1234919"/>
              <a:chExt cx="828842" cy="828842"/>
            </a:xfrm>
          </p:grpSpPr>
          <p:sp>
            <p:nvSpPr>
              <p:cNvPr id="17" name="Google Shape;276;p43">
                <a:extLst>
                  <a:ext uri="{FF2B5EF4-FFF2-40B4-BE49-F238E27FC236}">
                    <a16:creationId xmlns:a16="http://schemas.microsoft.com/office/drawing/2014/main" id="{A02F9F30-F72D-25D3-BBD8-9322E69C4A26}"/>
                  </a:ext>
                </a:extLst>
              </p:cNvPr>
              <p:cNvSpPr/>
              <p:nvPr/>
            </p:nvSpPr>
            <p:spPr>
              <a:xfrm>
                <a:off x="10543788" y="1234919"/>
                <a:ext cx="828842" cy="8288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" name="Google Shape;349;p43">
                <a:extLst>
                  <a:ext uri="{FF2B5EF4-FFF2-40B4-BE49-F238E27FC236}">
                    <a16:creationId xmlns:a16="http://schemas.microsoft.com/office/drawing/2014/main" id="{E0F8ECF7-CDC6-59D5-52BC-0ADB19EEE64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814209" y="1505340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ADBF90-78FE-E2CD-478B-BBE8F35C1F35}"/>
                </a:ext>
              </a:extLst>
            </p:cNvPr>
            <p:cNvGrpSpPr/>
            <p:nvPr/>
          </p:nvGrpSpPr>
          <p:grpSpPr>
            <a:xfrm>
              <a:off x="1167959" y="2512777"/>
              <a:ext cx="828842" cy="828842"/>
              <a:chOff x="10543788" y="1234919"/>
              <a:chExt cx="828842" cy="828842"/>
            </a:xfrm>
          </p:grpSpPr>
          <p:sp>
            <p:nvSpPr>
              <p:cNvPr id="13" name="Google Shape;276;p43">
                <a:extLst>
                  <a:ext uri="{FF2B5EF4-FFF2-40B4-BE49-F238E27FC236}">
                    <a16:creationId xmlns:a16="http://schemas.microsoft.com/office/drawing/2014/main" id="{41762435-1787-A655-7AF0-15F62EF9E7A5}"/>
                  </a:ext>
                </a:extLst>
              </p:cNvPr>
              <p:cNvSpPr/>
              <p:nvPr/>
            </p:nvSpPr>
            <p:spPr>
              <a:xfrm>
                <a:off x="10543788" y="1234919"/>
                <a:ext cx="828842" cy="8288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" name="Google Shape;349;p43">
                <a:extLst>
                  <a:ext uri="{FF2B5EF4-FFF2-40B4-BE49-F238E27FC236}">
                    <a16:creationId xmlns:a16="http://schemas.microsoft.com/office/drawing/2014/main" id="{EBAA99D9-976A-A95D-5CA4-D8786901287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814209" y="1505340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1A31C7A-5043-DE7F-1845-4F89C3A32C58}"/>
                </a:ext>
              </a:extLst>
            </p:cNvPr>
            <p:cNvGrpSpPr/>
            <p:nvPr/>
          </p:nvGrpSpPr>
          <p:grpSpPr>
            <a:xfrm>
              <a:off x="4138530" y="2512777"/>
              <a:ext cx="828842" cy="828842"/>
              <a:chOff x="10543788" y="1234919"/>
              <a:chExt cx="828842" cy="828842"/>
            </a:xfrm>
          </p:grpSpPr>
          <p:sp>
            <p:nvSpPr>
              <p:cNvPr id="20" name="Google Shape;276;p43">
                <a:extLst>
                  <a:ext uri="{FF2B5EF4-FFF2-40B4-BE49-F238E27FC236}">
                    <a16:creationId xmlns:a16="http://schemas.microsoft.com/office/drawing/2014/main" id="{1732936A-CC84-E1CF-DC45-76288D8AA590}"/>
                  </a:ext>
                </a:extLst>
              </p:cNvPr>
              <p:cNvSpPr/>
              <p:nvPr/>
            </p:nvSpPr>
            <p:spPr>
              <a:xfrm>
                <a:off x="10543788" y="1234919"/>
                <a:ext cx="828842" cy="8288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" name="Google Shape;349;p43">
                <a:extLst>
                  <a:ext uri="{FF2B5EF4-FFF2-40B4-BE49-F238E27FC236}">
                    <a16:creationId xmlns:a16="http://schemas.microsoft.com/office/drawing/2014/main" id="{60CDB04D-BAB0-518F-BAC1-2FB313A79C2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814209" y="1505340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Google Shape;241;p41">
              <a:extLst>
                <a:ext uri="{FF2B5EF4-FFF2-40B4-BE49-F238E27FC236}">
                  <a16:creationId xmlns:a16="http://schemas.microsoft.com/office/drawing/2014/main" id="{7979700A-1739-F40C-7FB8-EC33BE795142}"/>
                </a:ext>
              </a:extLst>
            </p:cNvPr>
            <p:cNvSpPr txBox="1">
              <a:spLocks/>
            </p:cNvSpPr>
            <p:nvPr/>
          </p:nvSpPr>
          <p:spPr>
            <a:xfrm>
              <a:off x="9487482" y="3373281"/>
              <a:ext cx="2472877" cy="12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1F2C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91F2C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91F2C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091F2C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Aft>
                  <a:spcPts val="500"/>
                </a:spcAft>
                <a:buClr>
                  <a:schemeClr val="dk1"/>
                </a:buClr>
                <a:buSzPts val="1100"/>
                <a:buNone/>
              </a:pPr>
              <a:r>
                <a:rPr lang="en-US" b="1" dirty="0">
                  <a:solidFill>
                    <a:schemeClr val="bg1"/>
                  </a:solidFill>
                  <a:latin typeface="Depot New Rg" panose="020B0503000000020004" pitchFamily="34" charset="0"/>
                </a:rPr>
                <a:t>Advanced Validation</a:t>
              </a:r>
            </a:p>
            <a:p>
              <a:pPr marL="0" indent="0" algn="ctr">
                <a:buClr>
                  <a:schemeClr val="dk1"/>
                </a:buClr>
                <a:buSzPts val="1100"/>
                <a:buNone/>
              </a:pPr>
              <a:endParaRPr lang="en-US" sz="1200" dirty="0">
                <a:solidFill>
                  <a:schemeClr val="bg1"/>
                </a:solidFill>
                <a:latin typeface="Depot New Rg" panose="020B05030000000200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66C440-7C93-2DFB-98CF-3480BD66FF07}"/>
                </a:ext>
              </a:extLst>
            </p:cNvPr>
            <p:cNvGrpSpPr/>
            <p:nvPr/>
          </p:nvGrpSpPr>
          <p:grpSpPr>
            <a:xfrm>
              <a:off x="10309500" y="2512777"/>
              <a:ext cx="828842" cy="828842"/>
              <a:chOff x="10543788" y="1234919"/>
              <a:chExt cx="828842" cy="828842"/>
            </a:xfrm>
          </p:grpSpPr>
          <p:sp>
            <p:nvSpPr>
              <p:cNvPr id="22" name="Google Shape;276;p43">
                <a:extLst>
                  <a:ext uri="{FF2B5EF4-FFF2-40B4-BE49-F238E27FC236}">
                    <a16:creationId xmlns:a16="http://schemas.microsoft.com/office/drawing/2014/main" id="{B873667A-F5EC-D17C-45F0-4935EFE7E887}"/>
                  </a:ext>
                </a:extLst>
              </p:cNvPr>
              <p:cNvSpPr/>
              <p:nvPr/>
            </p:nvSpPr>
            <p:spPr>
              <a:xfrm>
                <a:off x="10543788" y="1234919"/>
                <a:ext cx="828842" cy="8288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" name="Google Shape;349;p43">
                <a:extLst>
                  <a:ext uri="{FF2B5EF4-FFF2-40B4-BE49-F238E27FC236}">
                    <a16:creationId xmlns:a16="http://schemas.microsoft.com/office/drawing/2014/main" id="{0B6C4D23-1072-05FA-7C48-7EB7B26280B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814209" y="1505340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3EF15D-A131-211E-FC80-96896650A76C}"/>
              </a:ext>
            </a:extLst>
          </p:cNvPr>
          <p:cNvGrpSpPr/>
          <p:nvPr/>
        </p:nvGrpSpPr>
        <p:grpSpPr>
          <a:xfrm>
            <a:off x="2435341" y="1807192"/>
            <a:ext cx="7165755" cy="4898951"/>
            <a:chOff x="2435341" y="1807192"/>
            <a:chExt cx="7165755" cy="4898951"/>
          </a:xfrm>
        </p:grpSpPr>
        <p:pic>
          <p:nvPicPr>
            <p:cNvPr id="3" name="Google Shape;264;p42">
              <a:extLst>
                <a:ext uri="{FF2B5EF4-FFF2-40B4-BE49-F238E27FC236}">
                  <a16:creationId xmlns:a16="http://schemas.microsoft.com/office/drawing/2014/main" id="{905E7B48-E5F2-7562-689D-E1C32A5C210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35341" y="1807192"/>
              <a:ext cx="7165755" cy="48989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50E0F0-3A1C-02B7-539C-C9051600A4C8}"/>
                </a:ext>
              </a:extLst>
            </p:cNvPr>
            <p:cNvGrpSpPr/>
            <p:nvPr/>
          </p:nvGrpSpPr>
          <p:grpSpPr>
            <a:xfrm>
              <a:off x="3440359" y="3071723"/>
              <a:ext cx="5188920" cy="2711815"/>
              <a:chOff x="3440359" y="3071723"/>
              <a:chExt cx="5188920" cy="2711815"/>
            </a:xfrm>
          </p:grpSpPr>
          <p:pic>
            <p:nvPicPr>
              <p:cNvPr id="5" name="Google Shape;265;p42">
                <a:extLst>
                  <a:ext uri="{FF2B5EF4-FFF2-40B4-BE49-F238E27FC236}">
                    <a16:creationId xmlns:a16="http://schemas.microsoft.com/office/drawing/2014/main" id="{57CF5E79-A816-34EC-1715-D98B83163E9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962995" y="3071723"/>
                <a:ext cx="4110447" cy="27118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Google Shape;266;p42">
                <a:extLst>
                  <a:ext uri="{FF2B5EF4-FFF2-40B4-BE49-F238E27FC236}">
                    <a16:creationId xmlns:a16="http://schemas.microsoft.com/office/drawing/2014/main" id="{9B4ED33C-EC22-38EC-056A-CAC5ED9FEDB3}"/>
                  </a:ext>
                </a:extLst>
              </p:cNvPr>
              <p:cNvSpPr txBox="1"/>
              <p:nvPr/>
            </p:nvSpPr>
            <p:spPr>
              <a:xfrm>
                <a:off x="3440359" y="4203086"/>
                <a:ext cx="1162586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  <a:t>Download data</a:t>
                </a:r>
                <a:b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</a:br>
                <a: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  <a:t>from Oracle via</a:t>
                </a:r>
                <a:b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</a:br>
                <a: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  <a:t>secure connection</a:t>
                </a:r>
                <a:endParaRPr sz="800" b="0" i="0" u="none" strike="noStrike" cap="none" dirty="0">
                  <a:solidFill>
                    <a:schemeClr val="dk2"/>
                  </a:solidFill>
                  <a:latin typeface="Depot New Rg" panose="020B0503000000020004" pitchFamily="34" charset="0"/>
                  <a:sym typeface="Arial"/>
                </a:endParaRPr>
              </a:p>
            </p:txBody>
          </p:sp>
          <p:sp>
            <p:nvSpPr>
              <p:cNvPr id="7" name="Google Shape;267;p42">
                <a:extLst>
                  <a:ext uri="{FF2B5EF4-FFF2-40B4-BE49-F238E27FC236}">
                    <a16:creationId xmlns:a16="http://schemas.microsoft.com/office/drawing/2014/main" id="{B613DC08-1A53-65D5-2B32-C67DE04D2600}"/>
                  </a:ext>
                </a:extLst>
              </p:cNvPr>
              <p:cNvSpPr txBox="1"/>
              <p:nvPr/>
            </p:nvSpPr>
            <p:spPr>
              <a:xfrm>
                <a:off x="7396748" y="4203086"/>
                <a:ext cx="1232531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  <a:t>Upload data with</a:t>
                </a:r>
                <a:b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</a:br>
                <a: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  <a:t>real-time validation</a:t>
                </a:r>
                <a:b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</a:br>
                <a:r>
                  <a:rPr lang="en-GB" sz="800" b="0" i="0" u="none" strike="noStrike" cap="none" dirty="0">
                    <a:solidFill>
                      <a:schemeClr val="dk2"/>
                    </a:solidFill>
                    <a:latin typeface="Depot New Rg" panose="020B0503000000020004" pitchFamily="34" charset="0"/>
                    <a:sym typeface="Arial"/>
                  </a:rPr>
                  <a:t>to Oracle</a:t>
                </a:r>
                <a:endParaRPr sz="800" b="0" i="0" u="none" strike="noStrike" cap="none" dirty="0">
                  <a:solidFill>
                    <a:schemeClr val="dk2"/>
                  </a:solidFill>
                  <a:latin typeface="Depot New Rg" panose="020B0503000000020004" pitchFamily="34" charset="0"/>
                  <a:sym typeface="Arial"/>
                </a:endParaRPr>
              </a:p>
            </p:txBody>
          </p:sp>
          <p:pic>
            <p:nvPicPr>
              <p:cNvPr id="4098" name="Picture 2" descr="Oracle ERP Cloud">
                <a:extLst>
                  <a:ext uri="{FF2B5EF4-FFF2-40B4-BE49-F238E27FC236}">
                    <a16:creationId xmlns:a16="http://schemas.microsoft.com/office/drawing/2014/main" id="{747823F2-7672-1747-AB6D-85F278487B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592" y="3825484"/>
                <a:ext cx="2304509" cy="120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465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606FA42-D5D1-2A5D-A4F2-97ECE648B324}"/>
              </a:ext>
            </a:extLst>
          </p:cNvPr>
          <p:cNvGrpSpPr/>
          <p:nvPr/>
        </p:nvGrpSpPr>
        <p:grpSpPr>
          <a:xfrm>
            <a:off x="0" y="101737"/>
            <a:ext cx="1709530" cy="570250"/>
            <a:chOff x="2057400" y="101736"/>
            <a:chExt cx="1709530" cy="5702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337EF2-788E-D23A-8F08-912921208F32}"/>
                </a:ext>
              </a:extLst>
            </p:cNvPr>
            <p:cNvSpPr/>
            <p:nvPr/>
          </p:nvSpPr>
          <p:spPr>
            <a:xfrm>
              <a:off x="2057400" y="101736"/>
              <a:ext cx="1709530" cy="57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A41D1EC9-406A-39A2-9AAD-8A3A871C5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53" t="-1203" r="3530" b="1203"/>
            <a:stretch/>
          </p:blipFill>
          <p:spPr>
            <a:xfrm>
              <a:off x="2307443" y="203473"/>
              <a:ext cx="1170242" cy="366777"/>
            </a:xfrm>
            <a:prstGeom prst="rect">
              <a:avLst/>
            </a:prstGeom>
          </p:spPr>
        </p:pic>
      </p:grp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45D9BFCE-CC10-59E0-F075-F200AC9D1F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51131" r="82362" b="43893"/>
          <a:stretch/>
        </p:blipFill>
        <p:spPr>
          <a:xfrm>
            <a:off x="1092890" y="4410976"/>
            <a:ext cx="2565139" cy="457200"/>
          </a:xfrm>
          <a:prstGeom prst="rect">
            <a:avLst/>
          </a:prstGeom>
        </p:spPr>
      </p:pic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161A130F-7FE5-5814-52B6-9E3E63EB4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30559" r="82362" b="64332"/>
          <a:stretch/>
        </p:blipFill>
        <p:spPr>
          <a:xfrm>
            <a:off x="1092890" y="2875388"/>
            <a:ext cx="2565139" cy="469391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854C9AB2-F4A0-512F-7E99-040F60E6D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35404" r="82362" b="58952"/>
          <a:stretch/>
        </p:blipFill>
        <p:spPr>
          <a:xfrm>
            <a:off x="3593888" y="2853748"/>
            <a:ext cx="2565139" cy="518572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8A62FA60-372A-727A-DF38-49867CD52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40568" r="82362" b="53801"/>
          <a:stretch/>
        </p:blipFill>
        <p:spPr>
          <a:xfrm>
            <a:off x="6085360" y="2851404"/>
            <a:ext cx="2565139" cy="517358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0CEA6B4D-DBD8-2ECC-1633-94A54389D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45631" r="82362" b="49000"/>
          <a:stretch/>
        </p:blipFill>
        <p:spPr>
          <a:xfrm>
            <a:off x="8562546" y="2840703"/>
            <a:ext cx="2565139" cy="493294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A5F4716-92B3-6191-2D41-CCED40A56E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56064" r="82362" b="38698"/>
          <a:stretch/>
        </p:blipFill>
        <p:spPr>
          <a:xfrm>
            <a:off x="3593888" y="4396690"/>
            <a:ext cx="2565139" cy="481265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96FDCAE-AE56-E9CF-689D-4FA047F4F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61258" r="82362" b="33374"/>
          <a:stretch/>
        </p:blipFill>
        <p:spPr>
          <a:xfrm>
            <a:off x="6085360" y="4402802"/>
            <a:ext cx="2565139" cy="493294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B63ABA1-305D-719B-2C8C-A617B5647A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66321" r="82362" b="28310"/>
          <a:stretch/>
        </p:blipFill>
        <p:spPr>
          <a:xfrm>
            <a:off x="8562546" y="4398945"/>
            <a:ext cx="2565139" cy="493295"/>
          </a:xfrm>
          <a:prstGeom prst="rect">
            <a:avLst/>
          </a:prstGeom>
        </p:spPr>
      </p:pic>
      <p:sp>
        <p:nvSpPr>
          <p:cNvPr id="19" name="Google Shape;241;p41">
            <a:extLst>
              <a:ext uri="{FF2B5EF4-FFF2-40B4-BE49-F238E27FC236}">
                <a16:creationId xmlns:a16="http://schemas.microsoft.com/office/drawing/2014/main" id="{6AA348A8-4003-3728-538F-6197B02B15C4}"/>
              </a:ext>
            </a:extLst>
          </p:cNvPr>
          <p:cNvSpPr txBox="1">
            <a:spLocks/>
          </p:cNvSpPr>
          <p:nvPr/>
        </p:nvSpPr>
        <p:spPr>
          <a:xfrm>
            <a:off x="6159027" y="3261877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Item Cost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Material Transaction Wizard</a:t>
            </a:r>
          </a:p>
        </p:txBody>
      </p:sp>
      <p:sp>
        <p:nvSpPr>
          <p:cNvPr id="20" name="Google Shape;241;p41">
            <a:extLst>
              <a:ext uri="{FF2B5EF4-FFF2-40B4-BE49-F238E27FC236}">
                <a16:creationId xmlns:a16="http://schemas.microsoft.com/office/drawing/2014/main" id="{A749F475-21DD-DFFF-D5CC-547E2D820521}"/>
              </a:ext>
            </a:extLst>
          </p:cNvPr>
          <p:cNvSpPr txBox="1">
            <a:spLocks/>
          </p:cNvSpPr>
          <p:nvPr/>
        </p:nvSpPr>
        <p:spPr>
          <a:xfrm>
            <a:off x="8624458" y="3261877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Bill of Materials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Item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Routing Wizard</a:t>
            </a:r>
          </a:p>
        </p:txBody>
      </p:sp>
      <p:sp>
        <p:nvSpPr>
          <p:cNvPr id="21" name="Google Shape;241;p41">
            <a:extLst>
              <a:ext uri="{FF2B5EF4-FFF2-40B4-BE49-F238E27FC236}">
                <a16:creationId xmlns:a16="http://schemas.microsoft.com/office/drawing/2014/main" id="{C6A60A6B-15FD-785D-460C-C1F1B13A50C8}"/>
              </a:ext>
            </a:extLst>
          </p:cNvPr>
          <p:cNvSpPr txBox="1">
            <a:spLocks/>
          </p:cNvSpPr>
          <p:nvPr/>
        </p:nvSpPr>
        <p:spPr>
          <a:xfrm>
            <a:off x="1138542" y="3261877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Asset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General Ledger Wizard</a:t>
            </a:r>
          </a:p>
        </p:txBody>
      </p:sp>
      <p:sp>
        <p:nvSpPr>
          <p:cNvPr id="22" name="Google Shape;241;p41">
            <a:extLst>
              <a:ext uri="{FF2B5EF4-FFF2-40B4-BE49-F238E27FC236}">
                <a16:creationId xmlns:a16="http://schemas.microsoft.com/office/drawing/2014/main" id="{A039717A-290F-3154-FB1D-D4670D4197D2}"/>
              </a:ext>
            </a:extLst>
          </p:cNvPr>
          <p:cNvSpPr txBox="1">
            <a:spLocks/>
          </p:cNvSpPr>
          <p:nvPr/>
        </p:nvSpPr>
        <p:spPr>
          <a:xfrm>
            <a:off x="3675155" y="3261877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Employee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Element Entry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Special Information Wizard</a:t>
            </a:r>
          </a:p>
        </p:txBody>
      </p:sp>
      <p:sp>
        <p:nvSpPr>
          <p:cNvPr id="23" name="Google Shape;241;p41">
            <a:extLst>
              <a:ext uri="{FF2B5EF4-FFF2-40B4-BE49-F238E27FC236}">
                <a16:creationId xmlns:a16="http://schemas.microsoft.com/office/drawing/2014/main" id="{CAC77505-C985-B39B-4565-52D8B4B1A4CA}"/>
              </a:ext>
            </a:extLst>
          </p:cNvPr>
          <p:cNvSpPr txBox="1">
            <a:spLocks/>
          </p:cNvSpPr>
          <p:nvPr/>
        </p:nvSpPr>
        <p:spPr>
          <a:xfrm>
            <a:off x="8624458" y="4796744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System Administration Loader</a:t>
            </a:r>
          </a:p>
        </p:txBody>
      </p:sp>
      <p:sp>
        <p:nvSpPr>
          <p:cNvPr id="24" name="Google Shape;241;p41">
            <a:extLst>
              <a:ext uri="{FF2B5EF4-FFF2-40B4-BE49-F238E27FC236}">
                <a16:creationId xmlns:a16="http://schemas.microsoft.com/office/drawing/2014/main" id="{5A59B86C-9852-1CAD-BC26-DC2B870014CA}"/>
              </a:ext>
            </a:extLst>
          </p:cNvPr>
          <p:cNvSpPr txBox="1">
            <a:spLocks/>
          </p:cNvSpPr>
          <p:nvPr/>
        </p:nvSpPr>
        <p:spPr>
          <a:xfrm>
            <a:off x="1138542" y="4796744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AR Invoice API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AR Receipt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Customer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Pricing Modifiers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Price List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Sales Order Wizard</a:t>
            </a:r>
          </a:p>
        </p:txBody>
      </p:sp>
      <p:sp>
        <p:nvSpPr>
          <p:cNvPr id="25" name="Google Shape;241;p41">
            <a:extLst>
              <a:ext uri="{FF2B5EF4-FFF2-40B4-BE49-F238E27FC236}">
                <a16:creationId xmlns:a16="http://schemas.microsoft.com/office/drawing/2014/main" id="{0EAF86E9-1286-2CB3-75C4-1DFFF877708E}"/>
              </a:ext>
            </a:extLst>
          </p:cNvPr>
          <p:cNvSpPr txBox="1">
            <a:spLocks/>
          </p:cNvSpPr>
          <p:nvPr/>
        </p:nvSpPr>
        <p:spPr>
          <a:xfrm>
            <a:off x="3675155" y="4796744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AP Invoice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Purchase Order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PO Receiving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Requisition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Supplier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Sourcing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Price List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Pricing Modifiers Wizard</a:t>
            </a:r>
          </a:p>
        </p:txBody>
      </p:sp>
      <p:sp>
        <p:nvSpPr>
          <p:cNvPr id="26" name="Google Shape;241;p41">
            <a:extLst>
              <a:ext uri="{FF2B5EF4-FFF2-40B4-BE49-F238E27FC236}">
                <a16:creationId xmlns:a16="http://schemas.microsoft.com/office/drawing/2014/main" id="{DC79282F-178D-48EF-AEC7-7BCF7AB726E4}"/>
              </a:ext>
            </a:extLst>
          </p:cNvPr>
          <p:cNvSpPr txBox="1">
            <a:spLocks/>
          </p:cNvSpPr>
          <p:nvPr/>
        </p:nvSpPr>
        <p:spPr>
          <a:xfrm>
            <a:off x="6159027" y="4803558"/>
            <a:ext cx="240351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1F2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1F2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91F2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Project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Budget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Project Transaction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Event Wizard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chemeClr val="tx1"/>
                </a:solidFill>
                <a:latin typeface="Depot New Rg" panose="020B0503000000020004" pitchFamily="34" charset="0"/>
              </a:rPr>
              <a:t>Agreement &amp; Funding Wizard</a:t>
            </a:r>
          </a:p>
        </p:txBody>
      </p:sp>
      <p:pic>
        <p:nvPicPr>
          <p:cNvPr id="35" name="Picture 34" descr="A picture containing font, text, graphics, logo&#10;&#10;Description automatically generated">
            <a:extLst>
              <a:ext uri="{FF2B5EF4-FFF2-40B4-BE49-F238E27FC236}">
                <a16:creationId xmlns:a16="http://schemas.microsoft.com/office/drawing/2014/main" id="{B2554FEA-C440-8094-988D-055B8ABFF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241" y="1092214"/>
            <a:ext cx="1804924" cy="9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2073-F93B-21C6-7BC3-AD9B9C53C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BF93-833A-3532-B4C5-81F906FE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286935"/>
            <a:ext cx="1181951" cy="366777"/>
          </a:xfrm>
          <a:prstGeom prst="rect">
            <a:avLst/>
          </a:prstGeom>
        </p:spPr>
      </p:pic>
      <p:sp>
        <p:nvSpPr>
          <p:cNvPr id="4" name="Google Shape;197;p34">
            <a:extLst>
              <a:ext uri="{FF2B5EF4-FFF2-40B4-BE49-F238E27FC236}">
                <a16:creationId xmlns:a16="http://schemas.microsoft.com/office/drawing/2014/main" id="{21BD95DD-9063-38B8-F0EC-442DB89A9DE1}"/>
              </a:ext>
            </a:extLst>
          </p:cNvPr>
          <p:cNvSpPr/>
          <p:nvPr/>
        </p:nvSpPr>
        <p:spPr>
          <a:xfrm>
            <a:off x="3219000" y="2599987"/>
            <a:ext cx="5754000" cy="1505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" name="Google Shape;198;p34">
            <a:extLst>
              <a:ext uri="{FF2B5EF4-FFF2-40B4-BE49-F238E27FC236}">
                <a16:creationId xmlns:a16="http://schemas.microsoft.com/office/drawing/2014/main" id="{55B1F979-1430-F497-2220-742654795136}"/>
              </a:ext>
            </a:extLst>
          </p:cNvPr>
          <p:cNvSpPr txBox="1"/>
          <p:nvPr/>
        </p:nvSpPr>
        <p:spPr>
          <a:xfrm>
            <a:off x="0" y="3014003"/>
            <a:ext cx="12192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Let’s Check Out the GL Wizard</a:t>
            </a:r>
            <a:endParaRPr sz="2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B3D2BEF8-9686-92DD-2712-2F142B71D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>
            <a:extLst>
              <a:ext uri="{FF2B5EF4-FFF2-40B4-BE49-F238E27FC236}">
                <a16:creationId xmlns:a16="http://schemas.microsoft.com/office/drawing/2014/main" id="{16794C59-5607-0470-446C-F991C33AC9D5}"/>
              </a:ext>
            </a:extLst>
          </p:cNvPr>
          <p:cNvSpPr/>
          <p:nvPr/>
        </p:nvSpPr>
        <p:spPr>
          <a:xfrm>
            <a:off x="3219000" y="1970721"/>
            <a:ext cx="5754000" cy="1505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98" name="Google Shape;198;p34">
            <a:extLst>
              <a:ext uri="{FF2B5EF4-FFF2-40B4-BE49-F238E27FC236}">
                <a16:creationId xmlns:a16="http://schemas.microsoft.com/office/drawing/2014/main" id="{286EA488-3B78-7AE9-EDF0-3D1BC74274C3}"/>
              </a:ext>
            </a:extLst>
          </p:cNvPr>
          <p:cNvSpPr txBox="1"/>
          <p:nvPr/>
        </p:nvSpPr>
        <p:spPr>
          <a:xfrm>
            <a:off x="0" y="2217050"/>
            <a:ext cx="121920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Your</a:t>
            </a:r>
            <a:b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Questions</a:t>
            </a:r>
            <a:endParaRPr sz="2800" b="1" dirty="0">
              <a:solidFill>
                <a:schemeClr val="lt1"/>
              </a:solidFill>
            </a:endParaRPr>
          </a:p>
        </p:txBody>
      </p:sp>
      <p:pic>
        <p:nvPicPr>
          <p:cNvPr id="3" name="Picture 2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CA126E03-7E5E-8BEE-EE94-784ECDC4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60" t="8160" r="14279" b="26478"/>
          <a:stretch/>
        </p:blipFill>
        <p:spPr>
          <a:xfrm>
            <a:off x="379720" y="5272927"/>
            <a:ext cx="1282142" cy="12059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6C54B6-3B1C-DC96-4925-8B63F1EFB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320" y="6295482"/>
            <a:ext cx="1181951" cy="36677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D8F5ABE-A58E-F3F5-7619-A659BBB57045}"/>
              </a:ext>
            </a:extLst>
          </p:cNvPr>
          <p:cNvSpPr txBox="1">
            <a:spLocks/>
          </p:cNvSpPr>
          <p:nvPr/>
        </p:nvSpPr>
        <p:spPr>
          <a:xfrm>
            <a:off x="1661862" y="5249797"/>
            <a:ext cx="2366127" cy="120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spcBef>
                <a:spcPts val="100"/>
              </a:spcBef>
              <a:buNone/>
            </a:pPr>
            <a:r>
              <a:rPr lang="en-GB" sz="1100" b="1" dirty="0">
                <a:solidFill>
                  <a:schemeClr val="bg1"/>
                </a:solidFill>
                <a:latin typeface="Depot New Rg" panose="020B0503000000020004" pitchFamily="34" charset="0"/>
              </a:rPr>
              <a:t>Lily </a:t>
            </a:r>
            <a:r>
              <a:rPr lang="en-GB" sz="1100" b="1" dirty="0" err="1">
                <a:solidFill>
                  <a:schemeClr val="bg1"/>
                </a:solidFill>
                <a:latin typeface="Depot New Rg" panose="020B0503000000020004" pitchFamily="34" charset="0"/>
              </a:rPr>
              <a:t>Mazieres</a:t>
            </a:r>
            <a:endParaRPr lang="en-GB" sz="3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More4apps </a:t>
            </a: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Presales Product Specialist</a:t>
            </a: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UK &amp; Europe</a:t>
            </a:r>
            <a:endParaRPr lang="en-GB" sz="8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76200" indent="0">
              <a:spcBef>
                <a:spcPts val="100"/>
              </a:spcBef>
              <a:buNone/>
            </a:pPr>
            <a:endParaRPr lang="en-GB" sz="3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Lily.mazieres@more4apps.com</a:t>
            </a:r>
          </a:p>
          <a:p>
            <a:pPr marL="76200" indent="0">
              <a:spcBef>
                <a:spcPts val="100"/>
              </a:spcBef>
              <a:buNone/>
            </a:pPr>
            <a:endParaRPr lang="en-GB" sz="20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19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-148025" y="6127800"/>
            <a:ext cx="12340000" cy="858800"/>
          </a:xfrm>
          <a:prstGeom prst="rect">
            <a:avLst/>
          </a:prstGeom>
          <a:solidFill>
            <a:srgbClr val="0047B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SzPts val="1100"/>
            </a:pPr>
            <a:endParaRPr sz="1467"/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9050" y="6198487"/>
            <a:ext cx="2177249" cy="6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/>
          <p:nvPr/>
        </p:nvSpPr>
        <p:spPr>
          <a:xfrm>
            <a:off x="10214737" y="6127800"/>
            <a:ext cx="1561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100"/>
            </a:pPr>
            <a:r>
              <a:rPr lang="en-GB" sz="1067">
                <a:solidFill>
                  <a:schemeClr val="lt1"/>
                </a:solidFill>
              </a:rPr>
              <a:t>Sponsored by</a:t>
            </a:r>
            <a:endParaRPr sz="1067">
              <a:solidFill>
                <a:schemeClr val="lt1"/>
              </a:solidFill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" y="967533"/>
            <a:ext cx="11785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8;p34">
            <a:extLst>
              <a:ext uri="{FF2B5EF4-FFF2-40B4-BE49-F238E27FC236}">
                <a16:creationId xmlns:a16="http://schemas.microsoft.com/office/drawing/2014/main" id="{5542A9B9-F23B-656B-2E42-C8CC7291289F}"/>
              </a:ext>
            </a:extLst>
          </p:cNvPr>
          <p:cNvSpPr txBox="1"/>
          <p:nvPr/>
        </p:nvSpPr>
        <p:spPr>
          <a:xfrm>
            <a:off x="246667" y="6321167"/>
            <a:ext cx="4258658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SzPts val="1100"/>
            </a:pPr>
            <a:r>
              <a:rPr lang="en-GB" sz="1467" b="1" dirty="0">
                <a:solidFill>
                  <a:schemeClr val="lt1"/>
                </a:solidFill>
              </a:rPr>
              <a:t>End-User Education Day </a:t>
            </a:r>
            <a:r>
              <a:rPr lang="en-GB" sz="1467" dirty="0">
                <a:solidFill>
                  <a:schemeClr val="lt1"/>
                </a:solidFill>
              </a:rPr>
              <a:t>| Webinar Series</a:t>
            </a:r>
            <a:endParaRPr sz="1467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8CDC3A59-EAF6-A055-AFC9-54EC9E21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60" t="8160" r="14279" b="26478"/>
          <a:stretch/>
        </p:blipFill>
        <p:spPr>
          <a:xfrm>
            <a:off x="379720" y="5272927"/>
            <a:ext cx="1282142" cy="12059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7C95D36-8F2F-9E46-0E52-50EB0E65BA2A}"/>
              </a:ext>
            </a:extLst>
          </p:cNvPr>
          <p:cNvSpPr txBox="1">
            <a:spLocks/>
          </p:cNvSpPr>
          <p:nvPr/>
        </p:nvSpPr>
        <p:spPr>
          <a:xfrm>
            <a:off x="1661862" y="5249797"/>
            <a:ext cx="2366127" cy="120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spcBef>
                <a:spcPts val="100"/>
              </a:spcBef>
              <a:buNone/>
            </a:pPr>
            <a:r>
              <a:rPr lang="en-GB" sz="1100" b="1" dirty="0">
                <a:solidFill>
                  <a:schemeClr val="bg1"/>
                </a:solidFill>
                <a:latin typeface="Depot New Rg" panose="020B0503000000020004" pitchFamily="34" charset="0"/>
              </a:rPr>
              <a:t>Lily </a:t>
            </a:r>
            <a:r>
              <a:rPr lang="en-GB" sz="1100" b="1" dirty="0" err="1">
                <a:solidFill>
                  <a:schemeClr val="bg1"/>
                </a:solidFill>
                <a:latin typeface="Depot New Rg" panose="020B0503000000020004" pitchFamily="34" charset="0"/>
              </a:rPr>
              <a:t>Mazieres</a:t>
            </a:r>
            <a:endParaRPr lang="en-GB" sz="3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More4apps </a:t>
            </a: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Presales Product Specialist</a:t>
            </a: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UK &amp; Europe</a:t>
            </a:r>
            <a:endParaRPr lang="en-GB" sz="8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76200" indent="0">
              <a:spcBef>
                <a:spcPts val="100"/>
              </a:spcBef>
              <a:buNone/>
            </a:pPr>
            <a:endParaRPr lang="en-GB" sz="3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Depot New Rg" panose="020B0503000000020004" pitchFamily="34" charset="0"/>
              </a:rPr>
              <a:t>Lily.mazieres@more4apps.com</a:t>
            </a:r>
          </a:p>
          <a:p>
            <a:pPr marL="76200" indent="0">
              <a:spcBef>
                <a:spcPts val="100"/>
              </a:spcBef>
              <a:buNone/>
            </a:pPr>
            <a:endParaRPr lang="en-GB" sz="20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6" name="Google Shape;197;p34">
            <a:extLst>
              <a:ext uri="{FF2B5EF4-FFF2-40B4-BE49-F238E27FC236}">
                <a16:creationId xmlns:a16="http://schemas.microsoft.com/office/drawing/2014/main" id="{CCFF15D8-D4F8-6E47-24F2-900D8364BF37}"/>
              </a:ext>
            </a:extLst>
          </p:cNvPr>
          <p:cNvSpPr/>
          <p:nvPr/>
        </p:nvSpPr>
        <p:spPr>
          <a:xfrm>
            <a:off x="3219000" y="2261419"/>
            <a:ext cx="5754000" cy="193979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" name="Google Shape;198;p34">
            <a:extLst>
              <a:ext uri="{FF2B5EF4-FFF2-40B4-BE49-F238E27FC236}">
                <a16:creationId xmlns:a16="http://schemas.microsoft.com/office/drawing/2014/main" id="{187AAFB7-03F6-75CD-FF40-1A7306A19280}"/>
              </a:ext>
            </a:extLst>
          </p:cNvPr>
          <p:cNvSpPr txBox="1"/>
          <p:nvPr/>
        </p:nvSpPr>
        <p:spPr>
          <a:xfrm>
            <a:off x="3048000" y="2461895"/>
            <a:ext cx="6096000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Boosting Financial Productivity: Navigating Web ADI Compatibility Issues and Limitations</a:t>
            </a:r>
            <a:endParaRPr sz="2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/>
        </p:nvSpPr>
        <p:spPr>
          <a:xfrm>
            <a:off x="455920" y="847053"/>
            <a:ext cx="521567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Depot New Rg" panose="020B0503000000020004" pitchFamily="34" charset="0"/>
              </a:rPr>
              <a:t>Agenda</a:t>
            </a:r>
            <a:endParaRPr sz="2400" b="1" dirty="0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414F5-E1A9-0B12-6871-BA7C7502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320" y="6295482"/>
            <a:ext cx="1181951" cy="366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B874F7-7980-7EF4-2E7F-F0230A2C9381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1CF8FE-F5BC-72DF-8AEE-9F1601B6032B}"/>
              </a:ext>
            </a:extLst>
          </p:cNvPr>
          <p:cNvSpPr txBox="1">
            <a:spLocks/>
          </p:cNvSpPr>
          <p:nvPr/>
        </p:nvSpPr>
        <p:spPr>
          <a:xfrm>
            <a:off x="6260443" y="2044594"/>
            <a:ext cx="5760106" cy="27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latin typeface="Depot New Rg" panose="020B0503000000020004" pitchFamily="34" charset="0"/>
              </a:rPr>
              <a:t>WebADI compatibility issues</a:t>
            </a:r>
          </a:p>
          <a:p>
            <a:r>
              <a:rPr lang="en-US" sz="2800" dirty="0">
                <a:latin typeface="Depot New Rg" panose="020B0503000000020004" pitchFamily="34" charset="0"/>
              </a:rPr>
              <a:t>WebADI limitations</a:t>
            </a:r>
          </a:p>
          <a:p>
            <a:r>
              <a:rPr lang="en-US" sz="2800" dirty="0">
                <a:latin typeface="Depot New Rg" panose="020B0503000000020004" pitchFamily="34" charset="0"/>
              </a:rPr>
              <a:t>Demo of GL Wizard</a:t>
            </a:r>
          </a:p>
          <a:p>
            <a:r>
              <a:rPr lang="en-US" sz="2800" dirty="0">
                <a:latin typeface="Depot New Rg" panose="020B0503000000020004" pitchFamily="34" charset="0"/>
              </a:rPr>
              <a:t>Your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D9CE1-BE1E-4D0F-BA8C-99D2C4E0C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82" y="6295481"/>
            <a:ext cx="1181951" cy="3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5B456-B3A0-9B30-C094-EE176793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286935"/>
            <a:ext cx="1181951" cy="36677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730059-0108-870B-74A5-93519C50F6FC}"/>
              </a:ext>
            </a:extLst>
          </p:cNvPr>
          <p:cNvSpPr txBox="1">
            <a:spLocks/>
          </p:cNvSpPr>
          <p:nvPr/>
        </p:nvSpPr>
        <p:spPr>
          <a:xfrm>
            <a:off x="4355410" y="4320530"/>
            <a:ext cx="346951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 algn="ctr">
              <a:buNone/>
            </a:pPr>
            <a:r>
              <a:rPr lang="en-US" sz="2000" i="1" dirty="0">
                <a:solidFill>
                  <a:schemeClr val="bg1"/>
                </a:solidFill>
                <a:latin typeface="Depot New Rg" panose="020B0503000000020004" pitchFamily="34" charset="0"/>
              </a:rPr>
              <a:t>Let’s dive into why.</a:t>
            </a:r>
          </a:p>
        </p:txBody>
      </p:sp>
      <p:sp>
        <p:nvSpPr>
          <p:cNvPr id="5" name="Google Shape;197;p34">
            <a:extLst>
              <a:ext uri="{FF2B5EF4-FFF2-40B4-BE49-F238E27FC236}">
                <a16:creationId xmlns:a16="http://schemas.microsoft.com/office/drawing/2014/main" id="{243B71B3-DE89-FD50-8E6B-F26323E04BED}"/>
              </a:ext>
            </a:extLst>
          </p:cNvPr>
          <p:cNvSpPr/>
          <p:nvPr/>
        </p:nvSpPr>
        <p:spPr>
          <a:xfrm>
            <a:off x="2827781" y="2616858"/>
            <a:ext cx="6524768" cy="1505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" name="Google Shape;198;p34">
            <a:extLst>
              <a:ext uri="{FF2B5EF4-FFF2-40B4-BE49-F238E27FC236}">
                <a16:creationId xmlns:a16="http://schemas.microsoft.com/office/drawing/2014/main" id="{9A23DA21-7F4A-96C4-8BA5-CCE5DF861529}"/>
              </a:ext>
            </a:extLst>
          </p:cNvPr>
          <p:cNvSpPr txBox="1"/>
          <p:nvPr/>
        </p:nvSpPr>
        <p:spPr>
          <a:xfrm>
            <a:off x="0" y="2815430"/>
            <a:ext cx="121920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What’s the biggest struggle with Web ADI </a:t>
            </a:r>
            <a:b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in your organization?</a:t>
            </a:r>
            <a:endParaRPr lang="en-US" sz="2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5B456-B3A0-9B30-C094-EE176793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286935"/>
            <a:ext cx="1181951" cy="366777"/>
          </a:xfrm>
          <a:prstGeom prst="rect">
            <a:avLst/>
          </a:prstGeom>
        </p:spPr>
      </p:pic>
      <p:sp>
        <p:nvSpPr>
          <p:cNvPr id="4" name="Google Shape;197;p34">
            <a:extLst>
              <a:ext uri="{FF2B5EF4-FFF2-40B4-BE49-F238E27FC236}">
                <a16:creationId xmlns:a16="http://schemas.microsoft.com/office/drawing/2014/main" id="{CC2F3D5B-A5EC-E104-4472-E75231D437E8}"/>
              </a:ext>
            </a:extLst>
          </p:cNvPr>
          <p:cNvSpPr/>
          <p:nvPr/>
        </p:nvSpPr>
        <p:spPr>
          <a:xfrm>
            <a:off x="2827781" y="2616858"/>
            <a:ext cx="6524768" cy="1505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" name="Google Shape;198;p34">
            <a:extLst>
              <a:ext uri="{FF2B5EF4-FFF2-40B4-BE49-F238E27FC236}">
                <a16:creationId xmlns:a16="http://schemas.microsoft.com/office/drawing/2014/main" id="{2C06E4C0-3F52-E87E-0B51-829BDA1B8795}"/>
              </a:ext>
            </a:extLst>
          </p:cNvPr>
          <p:cNvSpPr txBox="1"/>
          <p:nvPr/>
        </p:nvSpPr>
        <p:spPr>
          <a:xfrm>
            <a:off x="0" y="3030874"/>
            <a:ext cx="12192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Which Oracle version do you run?</a:t>
            </a:r>
            <a:endParaRPr lang="en-US" sz="2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p sign with blue sky and clouds&#10;&#10;Description automatically generated">
            <a:extLst>
              <a:ext uri="{FF2B5EF4-FFF2-40B4-BE49-F238E27FC236}">
                <a16:creationId xmlns:a16="http://schemas.microsoft.com/office/drawing/2014/main" id="{1C999EFE-17D4-B0C9-E117-2246D3FE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98"/>
          <a:stretch/>
        </p:blipFill>
        <p:spPr>
          <a:xfrm>
            <a:off x="6159065" y="-5255"/>
            <a:ext cx="6032935" cy="68632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E4ECE-F306-D4BC-279D-C4E36A710903}"/>
              </a:ext>
            </a:extLst>
          </p:cNvPr>
          <p:cNvSpPr/>
          <p:nvPr/>
        </p:nvSpPr>
        <p:spPr>
          <a:xfrm>
            <a:off x="6122578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98;p34">
            <a:extLst>
              <a:ext uri="{FF2B5EF4-FFF2-40B4-BE49-F238E27FC236}">
                <a16:creationId xmlns:a16="http://schemas.microsoft.com/office/drawing/2014/main" id="{062ED999-8C38-EA1C-8F44-8545600F8866}"/>
              </a:ext>
            </a:extLst>
          </p:cNvPr>
          <p:cNvSpPr txBox="1"/>
          <p:nvPr/>
        </p:nvSpPr>
        <p:spPr>
          <a:xfrm>
            <a:off x="455919" y="847053"/>
            <a:ext cx="521567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  <a:latin typeface="Depot New Rg" panose="020B0503000000020004" pitchFamily="34" charset="0"/>
              </a:rPr>
              <a:t>Web ADI challenges</a:t>
            </a:r>
            <a:br>
              <a:rPr lang="en-US" sz="2400" b="1" dirty="0">
                <a:solidFill>
                  <a:schemeClr val="bg1"/>
                </a:solidFill>
                <a:latin typeface="Depot New Rg" panose="020B0503000000020004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Depot New Rg" panose="020B0503000000020004" pitchFamily="34" charset="0"/>
              </a:rPr>
            </a:br>
            <a:endParaRPr lang="en-US" sz="20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8E2187-045C-D9B3-71DF-11FA9E45AF54}"/>
              </a:ext>
            </a:extLst>
          </p:cNvPr>
          <p:cNvSpPr txBox="1">
            <a:spLocks/>
          </p:cNvSpPr>
          <p:nvPr/>
        </p:nvSpPr>
        <p:spPr>
          <a:xfrm>
            <a:off x="455919" y="1770761"/>
            <a:ext cx="5280296" cy="311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 algn="ctr">
              <a:buNone/>
            </a:pPr>
            <a:r>
              <a:rPr lang="en-US" sz="1100" b="1" dirty="0">
                <a:solidFill>
                  <a:schemeClr val="bg1"/>
                </a:solidFill>
                <a:latin typeface="Depot New Rg" panose="020B050300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Depot New Rg" panose="020B0503000000020004" pitchFamily="34" charset="0"/>
              </a:rPr>
              <a:t>It is not Upgrade-proof</a:t>
            </a:r>
          </a:p>
          <a:p>
            <a:pPr marL="76200" indent="0" algn="ctr">
              <a:buNone/>
            </a:pPr>
            <a:endParaRPr lang="en-US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76200" indent="0">
              <a:buNone/>
            </a:pPr>
            <a:endParaRPr lang="en-US" sz="1400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>
              <a:buClr>
                <a:schemeClr val="bg1"/>
              </a:buClr>
            </a:pPr>
            <a:r>
              <a:rPr lang="en-US" sz="2300" dirty="0">
                <a:solidFill>
                  <a:schemeClr val="bg1"/>
                </a:solidFill>
                <a:latin typeface="Depot New Rg" panose="020B0503000000020004" pitchFamily="34" charset="0"/>
              </a:rPr>
              <a:t>Susceptible to Windows and Excel upgrades</a:t>
            </a:r>
          </a:p>
          <a:p>
            <a:pPr>
              <a:buClr>
                <a:schemeClr val="bg1"/>
              </a:buClr>
            </a:pPr>
            <a:r>
              <a:rPr lang="en-US" sz="2300" dirty="0">
                <a:solidFill>
                  <a:schemeClr val="bg1"/>
                </a:solidFill>
                <a:latin typeface="Depot New Rg" panose="020B0503000000020004" pitchFamily="34" charset="0"/>
              </a:rPr>
              <a:t>Inclined to break when Oracle Patches and Upgrades applied</a:t>
            </a:r>
          </a:p>
          <a:p>
            <a:pPr>
              <a:buClr>
                <a:schemeClr val="bg1"/>
              </a:buClr>
            </a:pPr>
            <a:r>
              <a:rPr lang="en-US" sz="2300" dirty="0">
                <a:solidFill>
                  <a:schemeClr val="bg1"/>
                </a:solidFill>
                <a:latin typeface="Depot New Rg" panose="020B0503000000020004" pitchFamily="34" charset="0"/>
              </a:rPr>
              <a:t>Not supported by Oracle  in versions earlier than 12.2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B48DFD-46A1-75CB-779E-3FA57F8E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751"/>
          <a:stretch/>
        </p:blipFill>
        <p:spPr>
          <a:xfrm>
            <a:off x="4530669" y="5279422"/>
            <a:ext cx="4882823" cy="146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F39EF-B117-5A09-FDA1-6AF919A1540B}"/>
              </a:ext>
            </a:extLst>
          </p:cNvPr>
          <p:cNvSpPr txBox="1"/>
          <p:nvPr/>
        </p:nvSpPr>
        <p:spPr>
          <a:xfrm>
            <a:off x="413850" y="5812551"/>
            <a:ext cx="4729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Depot New Rg" panose="020B0503000000020004" pitchFamily="34" charset="0"/>
              </a:rPr>
              <a:t>In summary, it is not reliable!</a:t>
            </a:r>
            <a:endParaRPr lang="fr-BE" sz="2800" i="1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pic>
        <p:nvPicPr>
          <p:cNvPr id="12" name="Picture 2" descr="VB error 438 popping up while trying to use Oracle webADI ...">
            <a:extLst>
              <a:ext uri="{FF2B5EF4-FFF2-40B4-BE49-F238E27FC236}">
                <a16:creationId xmlns:a16="http://schemas.microsoft.com/office/drawing/2014/main" id="{7F95E9DC-DA02-DE80-95AA-AF26480CD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4474" r="7688" b="15428"/>
          <a:stretch/>
        </p:blipFill>
        <p:spPr bwMode="auto">
          <a:xfrm>
            <a:off x="4017887" y="3947175"/>
            <a:ext cx="4300820" cy="27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A0CFBC-883F-F193-9278-30AD80484D49}"/>
              </a:ext>
            </a:extLst>
          </p:cNvPr>
          <p:cNvSpPr/>
          <p:nvPr/>
        </p:nvSpPr>
        <p:spPr>
          <a:xfrm>
            <a:off x="4630434" y="6500117"/>
            <a:ext cx="4683293" cy="16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48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quand il n’y a plus de tâches que les heures dans une journée - computer frustration photos et images de collection">
            <a:extLst>
              <a:ext uri="{FF2B5EF4-FFF2-40B4-BE49-F238E27FC236}">
                <a16:creationId xmlns:a16="http://schemas.microsoft.com/office/drawing/2014/main" id="{A63F2320-0502-54C6-CFD4-059540B5C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0" b="11356"/>
          <a:stretch/>
        </p:blipFill>
        <p:spPr bwMode="auto">
          <a:xfrm>
            <a:off x="6145438" y="0"/>
            <a:ext cx="6046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98;p34">
            <a:extLst>
              <a:ext uri="{FF2B5EF4-FFF2-40B4-BE49-F238E27FC236}">
                <a16:creationId xmlns:a16="http://schemas.microsoft.com/office/drawing/2014/main" id="{E27C4871-BFF0-4894-E78D-4EF264C741BE}"/>
              </a:ext>
            </a:extLst>
          </p:cNvPr>
          <p:cNvSpPr txBox="1"/>
          <p:nvPr/>
        </p:nvSpPr>
        <p:spPr>
          <a:xfrm>
            <a:off x="614824" y="520531"/>
            <a:ext cx="4860158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  <a:latin typeface="Depot New Rg" panose="020B0503000000020004" pitchFamily="34" charset="0"/>
              </a:rPr>
              <a:t>Web ADI limitations</a:t>
            </a:r>
            <a:br>
              <a:rPr lang="en-US" sz="2400" b="1" dirty="0">
                <a:solidFill>
                  <a:schemeClr val="bg1"/>
                </a:solidFill>
                <a:latin typeface="Depot New Rg" panose="020B0503000000020004" pitchFamily="34" charset="0"/>
              </a:rPr>
            </a:br>
            <a:endParaRPr lang="en-US" sz="2400" b="1" dirty="0">
              <a:solidFill>
                <a:schemeClr val="bg1"/>
              </a:solidFill>
              <a:latin typeface="Depot New Rg" panose="020B05030000000200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Depot New Rg" panose="020B0503000000020004" pitchFamily="34" charset="0"/>
              </a:rPr>
              <a:t>1. The Templates you need are just not there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Depot New Rg" panose="020B0503000000020004" pitchFamily="34" charset="0"/>
              </a:rPr>
              <a:t>2. The functionality is limited, confusing and difficult to operate.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Depot New Rg" panose="020B0503000000020004" pitchFamily="34" charset="0"/>
              </a:rPr>
              <a:t>Redundancies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Depot New Rg" panose="020B0503000000020004" pitchFamily="34" charset="0"/>
              </a:rPr>
              <a:t>Partial Validations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Depot New Rg" panose="020B0503000000020004" pitchFamily="34" charset="0"/>
              </a:rPr>
              <a:t>Lots of switching in and out of Oracle and the Spreadsheet to accomplish the task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Depot New Rg" panose="020B0503000000020004" pitchFamily="34" charset="0"/>
              </a:rPr>
              <a:t>Inconsistent look &amp; feel between templates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Depot New Rg" panose="020B0503000000020004" pitchFamily="34" charset="0"/>
              </a:rPr>
              <a:t>No data-value defaulting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Depot New Rg" panose="020B0503000000020004" pitchFamily="34" charset="0"/>
              </a:rPr>
              <a:t>Rigid layouts</a:t>
            </a:r>
            <a:endParaRPr sz="2200" b="1" dirty="0">
              <a:solidFill>
                <a:schemeClr val="l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7986C-3F1E-010A-201E-E700D3C9AFF3}"/>
              </a:ext>
            </a:extLst>
          </p:cNvPr>
          <p:cNvSpPr/>
          <p:nvPr/>
        </p:nvSpPr>
        <p:spPr>
          <a:xfrm>
            <a:off x="6122578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414F5-E1A9-0B12-6871-BA7C7502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320" y="6295482"/>
            <a:ext cx="1181951" cy="366777"/>
          </a:xfrm>
          <a:prstGeom prst="rect">
            <a:avLst/>
          </a:prstGeom>
        </p:spPr>
      </p:pic>
      <p:grpSp>
        <p:nvGrpSpPr>
          <p:cNvPr id="579" name="Group 578">
            <a:extLst>
              <a:ext uri="{FF2B5EF4-FFF2-40B4-BE49-F238E27FC236}">
                <a16:creationId xmlns:a16="http://schemas.microsoft.com/office/drawing/2014/main" id="{00B6A18B-68D1-DF58-AF93-616F82167C11}"/>
              </a:ext>
            </a:extLst>
          </p:cNvPr>
          <p:cNvGrpSpPr/>
          <p:nvPr/>
        </p:nvGrpSpPr>
        <p:grpSpPr>
          <a:xfrm>
            <a:off x="8224591" y="1887593"/>
            <a:ext cx="262667" cy="4235757"/>
            <a:chOff x="6323764" y="1363611"/>
            <a:chExt cx="262667" cy="4235757"/>
          </a:xfrm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973E62FB-DA43-DFFC-1C32-2392231F0620}"/>
                </a:ext>
              </a:extLst>
            </p:cNvPr>
            <p:cNvGrpSpPr/>
            <p:nvPr/>
          </p:nvGrpSpPr>
          <p:grpSpPr>
            <a:xfrm>
              <a:off x="6323764" y="2808371"/>
              <a:ext cx="262667" cy="262667"/>
              <a:chOff x="5281989" y="3152921"/>
              <a:chExt cx="262667" cy="262667"/>
            </a:xfrm>
          </p:grpSpPr>
          <p:sp>
            <p:nvSpPr>
              <p:cNvPr id="328" name="Google Shape;276;p43">
                <a:extLst>
                  <a:ext uri="{FF2B5EF4-FFF2-40B4-BE49-F238E27FC236}">
                    <a16:creationId xmlns:a16="http://schemas.microsoft.com/office/drawing/2014/main" id="{8451FE54-3D8E-2094-E68E-8411ECAA5836}"/>
                  </a:ext>
                </a:extLst>
              </p:cNvPr>
              <p:cNvSpPr/>
              <p:nvPr/>
            </p:nvSpPr>
            <p:spPr>
              <a:xfrm>
                <a:off x="5281989" y="3152921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9" name="Google Shape;349;p43">
                <a:extLst>
                  <a:ext uri="{FF2B5EF4-FFF2-40B4-BE49-F238E27FC236}">
                    <a16:creationId xmlns:a16="http://schemas.microsoft.com/office/drawing/2014/main" id="{2626C039-B7B8-5D9F-4A58-40552E646E0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238620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9D568F32-2F35-47AC-FE0C-9E0FD58B705D}"/>
                </a:ext>
              </a:extLst>
            </p:cNvPr>
            <p:cNvGrpSpPr/>
            <p:nvPr/>
          </p:nvGrpSpPr>
          <p:grpSpPr>
            <a:xfrm>
              <a:off x="6323764" y="3530751"/>
              <a:ext cx="262667" cy="262667"/>
              <a:chOff x="5281989" y="3778163"/>
              <a:chExt cx="262667" cy="262667"/>
            </a:xfrm>
          </p:grpSpPr>
          <p:sp>
            <p:nvSpPr>
              <p:cNvPr id="331" name="Google Shape;276;p43">
                <a:extLst>
                  <a:ext uri="{FF2B5EF4-FFF2-40B4-BE49-F238E27FC236}">
                    <a16:creationId xmlns:a16="http://schemas.microsoft.com/office/drawing/2014/main" id="{C99317E2-42F3-8DEB-BB4B-804C5451CA87}"/>
                  </a:ext>
                </a:extLst>
              </p:cNvPr>
              <p:cNvSpPr/>
              <p:nvPr/>
            </p:nvSpPr>
            <p:spPr>
              <a:xfrm>
                <a:off x="5281989" y="3778163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2" name="Google Shape;349;p43">
                <a:extLst>
                  <a:ext uri="{FF2B5EF4-FFF2-40B4-BE49-F238E27FC236}">
                    <a16:creationId xmlns:a16="http://schemas.microsoft.com/office/drawing/2014/main" id="{38833234-1386-1029-96F6-BC90D463F2C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863862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3CA49148-CD59-DD26-F903-E0A31511D025}"/>
                </a:ext>
              </a:extLst>
            </p:cNvPr>
            <p:cNvGrpSpPr/>
            <p:nvPr/>
          </p:nvGrpSpPr>
          <p:grpSpPr>
            <a:xfrm>
              <a:off x="6323764" y="4253131"/>
              <a:ext cx="262667" cy="262667"/>
              <a:chOff x="5281989" y="4403405"/>
              <a:chExt cx="262667" cy="262667"/>
            </a:xfrm>
          </p:grpSpPr>
          <p:sp>
            <p:nvSpPr>
              <p:cNvPr id="334" name="Google Shape;276;p43">
                <a:extLst>
                  <a:ext uri="{FF2B5EF4-FFF2-40B4-BE49-F238E27FC236}">
                    <a16:creationId xmlns:a16="http://schemas.microsoft.com/office/drawing/2014/main" id="{4F92A9C7-C89D-4CB3-9239-4FAA642AFF0A}"/>
                  </a:ext>
                </a:extLst>
              </p:cNvPr>
              <p:cNvSpPr/>
              <p:nvPr/>
            </p:nvSpPr>
            <p:spPr>
              <a:xfrm>
                <a:off x="5281989" y="4403405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5" name="Google Shape;349;p43">
                <a:extLst>
                  <a:ext uri="{FF2B5EF4-FFF2-40B4-BE49-F238E27FC236}">
                    <a16:creationId xmlns:a16="http://schemas.microsoft.com/office/drawing/2014/main" id="{6525D934-E8DB-F32E-D2CC-11937771F8B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4489104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CFBF0FBD-5005-CD36-C43D-BE744181BA4D}"/>
                </a:ext>
              </a:extLst>
            </p:cNvPr>
            <p:cNvGrpSpPr/>
            <p:nvPr/>
          </p:nvGrpSpPr>
          <p:grpSpPr>
            <a:xfrm>
              <a:off x="6323764" y="4975511"/>
              <a:ext cx="262667" cy="262667"/>
              <a:chOff x="5281989" y="5028647"/>
              <a:chExt cx="262667" cy="262667"/>
            </a:xfrm>
          </p:grpSpPr>
          <p:sp>
            <p:nvSpPr>
              <p:cNvPr id="337" name="Google Shape;276;p43">
                <a:extLst>
                  <a:ext uri="{FF2B5EF4-FFF2-40B4-BE49-F238E27FC236}">
                    <a16:creationId xmlns:a16="http://schemas.microsoft.com/office/drawing/2014/main" id="{99D6A2A3-CDBC-1FB7-32AA-5D51186336CE}"/>
                  </a:ext>
                </a:extLst>
              </p:cNvPr>
              <p:cNvSpPr/>
              <p:nvPr/>
            </p:nvSpPr>
            <p:spPr>
              <a:xfrm>
                <a:off x="5281989" y="5028647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8" name="Google Shape;349;p43">
                <a:extLst>
                  <a:ext uri="{FF2B5EF4-FFF2-40B4-BE49-F238E27FC236}">
                    <a16:creationId xmlns:a16="http://schemas.microsoft.com/office/drawing/2014/main" id="{72351250-165D-02F9-E0DB-36939668119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5114346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146CD557-E10E-13B4-303E-AF9A8D53D240}"/>
                </a:ext>
              </a:extLst>
            </p:cNvPr>
            <p:cNvGrpSpPr/>
            <p:nvPr/>
          </p:nvGrpSpPr>
          <p:grpSpPr>
            <a:xfrm>
              <a:off x="6323764" y="1363611"/>
              <a:ext cx="262667" cy="262667"/>
              <a:chOff x="5281989" y="1902437"/>
              <a:chExt cx="262667" cy="262667"/>
            </a:xfrm>
          </p:grpSpPr>
          <p:sp>
            <p:nvSpPr>
              <p:cNvPr id="343" name="Google Shape;276;p43">
                <a:extLst>
                  <a:ext uri="{FF2B5EF4-FFF2-40B4-BE49-F238E27FC236}">
                    <a16:creationId xmlns:a16="http://schemas.microsoft.com/office/drawing/2014/main" id="{A8EEACAA-DDB3-E54D-5C2A-7F486095A151}"/>
                  </a:ext>
                </a:extLst>
              </p:cNvPr>
              <p:cNvSpPr/>
              <p:nvPr/>
            </p:nvSpPr>
            <p:spPr>
              <a:xfrm>
                <a:off x="5281989" y="1902437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" name="Google Shape;349;p43">
                <a:extLst>
                  <a:ext uri="{FF2B5EF4-FFF2-40B4-BE49-F238E27FC236}">
                    <a16:creationId xmlns:a16="http://schemas.microsoft.com/office/drawing/2014/main" id="{51A5573C-DFD3-CF4F-5E63-B70B780D34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1988136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20BD016C-93DC-E6A8-B7A1-178384806327}"/>
                </a:ext>
              </a:extLst>
            </p:cNvPr>
            <p:cNvGrpSpPr/>
            <p:nvPr/>
          </p:nvGrpSpPr>
          <p:grpSpPr>
            <a:xfrm>
              <a:off x="6323764" y="2085991"/>
              <a:ext cx="262667" cy="262667"/>
              <a:chOff x="5281989" y="2527679"/>
              <a:chExt cx="262667" cy="262667"/>
            </a:xfrm>
          </p:grpSpPr>
          <p:sp>
            <p:nvSpPr>
              <p:cNvPr id="349" name="Google Shape;276;p43">
                <a:extLst>
                  <a:ext uri="{FF2B5EF4-FFF2-40B4-BE49-F238E27FC236}">
                    <a16:creationId xmlns:a16="http://schemas.microsoft.com/office/drawing/2014/main" id="{E444E144-5B9A-FD28-ACFA-37792C204DB8}"/>
                  </a:ext>
                </a:extLst>
              </p:cNvPr>
              <p:cNvSpPr/>
              <p:nvPr/>
            </p:nvSpPr>
            <p:spPr>
              <a:xfrm>
                <a:off x="5281989" y="2527679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0" name="Google Shape;349;p43">
                <a:extLst>
                  <a:ext uri="{FF2B5EF4-FFF2-40B4-BE49-F238E27FC236}">
                    <a16:creationId xmlns:a16="http://schemas.microsoft.com/office/drawing/2014/main" id="{F88BA92E-DE92-EC97-FBF5-39E96A6D260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2613378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849D03D0-244F-E21F-7B00-A546B31F1030}"/>
                </a:ext>
              </a:extLst>
            </p:cNvPr>
            <p:cNvGrpSpPr/>
            <p:nvPr/>
          </p:nvGrpSpPr>
          <p:grpSpPr>
            <a:xfrm>
              <a:off x="6323764" y="3169561"/>
              <a:ext cx="262667" cy="262667"/>
              <a:chOff x="5281989" y="3465542"/>
              <a:chExt cx="262667" cy="262667"/>
            </a:xfrm>
          </p:grpSpPr>
          <p:sp>
            <p:nvSpPr>
              <p:cNvPr id="352" name="Google Shape;276;p43">
                <a:extLst>
                  <a:ext uri="{FF2B5EF4-FFF2-40B4-BE49-F238E27FC236}">
                    <a16:creationId xmlns:a16="http://schemas.microsoft.com/office/drawing/2014/main" id="{D557652D-D3A2-B62E-E187-C4E26448D30F}"/>
                  </a:ext>
                </a:extLst>
              </p:cNvPr>
              <p:cNvSpPr/>
              <p:nvPr/>
            </p:nvSpPr>
            <p:spPr>
              <a:xfrm>
                <a:off x="5281989" y="346554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3" name="Google Shape;349;p43">
                <a:extLst>
                  <a:ext uri="{FF2B5EF4-FFF2-40B4-BE49-F238E27FC236}">
                    <a16:creationId xmlns:a16="http://schemas.microsoft.com/office/drawing/2014/main" id="{E46270B2-279A-FA7A-9765-076FBBAB484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55124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7774DCE3-922C-AAB3-7BEF-D0E4E180D0C9}"/>
                </a:ext>
              </a:extLst>
            </p:cNvPr>
            <p:cNvGrpSpPr/>
            <p:nvPr/>
          </p:nvGrpSpPr>
          <p:grpSpPr>
            <a:xfrm>
              <a:off x="6323764" y="3891941"/>
              <a:ext cx="262667" cy="262667"/>
              <a:chOff x="5281989" y="4090784"/>
              <a:chExt cx="262667" cy="262667"/>
            </a:xfrm>
          </p:grpSpPr>
          <p:sp>
            <p:nvSpPr>
              <p:cNvPr id="355" name="Google Shape;276;p43">
                <a:extLst>
                  <a:ext uri="{FF2B5EF4-FFF2-40B4-BE49-F238E27FC236}">
                    <a16:creationId xmlns:a16="http://schemas.microsoft.com/office/drawing/2014/main" id="{51160BE2-8336-FAC9-6653-5455239B3751}"/>
                  </a:ext>
                </a:extLst>
              </p:cNvPr>
              <p:cNvSpPr/>
              <p:nvPr/>
            </p:nvSpPr>
            <p:spPr>
              <a:xfrm>
                <a:off x="5281989" y="4090784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6" name="Google Shape;349;p43">
                <a:extLst>
                  <a:ext uri="{FF2B5EF4-FFF2-40B4-BE49-F238E27FC236}">
                    <a16:creationId xmlns:a16="http://schemas.microsoft.com/office/drawing/2014/main" id="{1E4C3D6B-03DF-FB8E-AB9C-E103FE17CA6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4176483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CC788A41-EBA8-980A-2FB5-837985BC0F1D}"/>
                </a:ext>
              </a:extLst>
            </p:cNvPr>
            <p:cNvGrpSpPr/>
            <p:nvPr/>
          </p:nvGrpSpPr>
          <p:grpSpPr>
            <a:xfrm>
              <a:off x="6323764" y="4614321"/>
              <a:ext cx="262667" cy="262667"/>
              <a:chOff x="5281989" y="4716026"/>
              <a:chExt cx="262667" cy="262667"/>
            </a:xfrm>
          </p:grpSpPr>
          <p:sp>
            <p:nvSpPr>
              <p:cNvPr id="358" name="Google Shape;276;p43">
                <a:extLst>
                  <a:ext uri="{FF2B5EF4-FFF2-40B4-BE49-F238E27FC236}">
                    <a16:creationId xmlns:a16="http://schemas.microsoft.com/office/drawing/2014/main" id="{AC13DBDA-4881-7F36-B397-87AA18996C2D}"/>
                  </a:ext>
                </a:extLst>
              </p:cNvPr>
              <p:cNvSpPr/>
              <p:nvPr/>
            </p:nvSpPr>
            <p:spPr>
              <a:xfrm>
                <a:off x="5281989" y="4716026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9" name="Google Shape;349;p43">
                <a:extLst>
                  <a:ext uri="{FF2B5EF4-FFF2-40B4-BE49-F238E27FC236}">
                    <a16:creationId xmlns:a16="http://schemas.microsoft.com/office/drawing/2014/main" id="{DF9C87D5-595E-E8A1-B178-585C747F086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4801725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9892ECF5-1C12-B797-62FF-DD1B6BA55E8A}"/>
                </a:ext>
              </a:extLst>
            </p:cNvPr>
            <p:cNvGrpSpPr/>
            <p:nvPr/>
          </p:nvGrpSpPr>
          <p:grpSpPr>
            <a:xfrm>
              <a:off x="6323764" y="5336701"/>
              <a:ext cx="262667" cy="262667"/>
              <a:chOff x="5281989" y="5341272"/>
              <a:chExt cx="262667" cy="262667"/>
            </a:xfrm>
          </p:grpSpPr>
          <p:sp>
            <p:nvSpPr>
              <p:cNvPr id="361" name="Google Shape;276;p43">
                <a:extLst>
                  <a:ext uri="{FF2B5EF4-FFF2-40B4-BE49-F238E27FC236}">
                    <a16:creationId xmlns:a16="http://schemas.microsoft.com/office/drawing/2014/main" id="{A7F5B732-8903-8151-6F7E-2CEDA4AF7891}"/>
                  </a:ext>
                </a:extLst>
              </p:cNvPr>
              <p:cNvSpPr/>
              <p:nvPr/>
            </p:nvSpPr>
            <p:spPr>
              <a:xfrm>
                <a:off x="5281989" y="534127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2" name="Google Shape;349;p43">
                <a:extLst>
                  <a:ext uri="{FF2B5EF4-FFF2-40B4-BE49-F238E27FC236}">
                    <a16:creationId xmlns:a16="http://schemas.microsoft.com/office/drawing/2014/main" id="{01DFA7CC-4F71-EF3B-37B2-41426A4DD21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542697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41AD2856-A421-0149-43DD-D8097850A76B}"/>
                </a:ext>
              </a:extLst>
            </p:cNvPr>
            <p:cNvGrpSpPr/>
            <p:nvPr/>
          </p:nvGrpSpPr>
          <p:grpSpPr>
            <a:xfrm>
              <a:off x="6323764" y="1724801"/>
              <a:ext cx="262667" cy="262667"/>
              <a:chOff x="5281989" y="2215058"/>
              <a:chExt cx="262667" cy="262667"/>
            </a:xfrm>
          </p:grpSpPr>
          <p:sp>
            <p:nvSpPr>
              <p:cNvPr id="367" name="Google Shape;276;p43">
                <a:extLst>
                  <a:ext uri="{FF2B5EF4-FFF2-40B4-BE49-F238E27FC236}">
                    <a16:creationId xmlns:a16="http://schemas.microsoft.com/office/drawing/2014/main" id="{FD48F23F-37B8-081B-A527-3EB05B06A677}"/>
                  </a:ext>
                </a:extLst>
              </p:cNvPr>
              <p:cNvSpPr/>
              <p:nvPr/>
            </p:nvSpPr>
            <p:spPr>
              <a:xfrm>
                <a:off x="5281989" y="2215058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8" name="Google Shape;349;p43">
                <a:extLst>
                  <a:ext uri="{FF2B5EF4-FFF2-40B4-BE49-F238E27FC236}">
                    <a16:creationId xmlns:a16="http://schemas.microsoft.com/office/drawing/2014/main" id="{1BD6611D-B422-77A1-DC57-15873DF82E1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2300757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8250E288-2571-2056-B083-A2D357F7C1C3}"/>
                </a:ext>
              </a:extLst>
            </p:cNvPr>
            <p:cNvGrpSpPr/>
            <p:nvPr/>
          </p:nvGrpSpPr>
          <p:grpSpPr>
            <a:xfrm>
              <a:off x="6323764" y="2447181"/>
              <a:ext cx="262667" cy="262667"/>
              <a:chOff x="5281989" y="2840300"/>
              <a:chExt cx="262667" cy="262667"/>
            </a:xfrm>
          </p:grpSpPr>
          <p:sp>
            <p:nvSpPr>
              <p:cNvPr id="370" name="Google Shape;276;p43">
                <a:extLst>
                  <a:ext uri="{FF2B5EF4-FFF2-40B4-BE49-F238E27FC236}">
                    <a16:creationId xmlns:a16="http://schemas.microsoft.com/office/drawing/2014/main" id="{94193BA7-BD45-FCDD-1A10-89D001F0BB2F}"/>
                  </a:ext>
                </a:extLst>
              </p:cNvPr>
              <p:cNvSpPr/>
              <p:nvPr/>
            </p:nvSpPr>
            <p:spPr>
              <a:xfrm>
                <a:off x="5281989" y="2840300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1" name="Google Shape;349;p43">
                <a:extLst>
                  <a:ext uri="{FF2B5EF4-FFF2-40B4-BE49-F238E27FC236}">
                    <a16:creationId xmlns:a16="http://schemas.microsoft.com/office/drawing/2014/main" id="{35DCD99B-82EC-A649-6A97-578BE112796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2925999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35" name="TextBox 434">
            <a:extLst>
              <a:ext uri="{FF2B5EF4-FFF2-40B4-BE49-F238E27FC236}">
                <a16:creationId xmlns:a16="http://schemas.microsoft.com/office/drawing/2014/main" id="{D8F63D5A-2ED7-00A2-CADD-6309D9E21B94}"/>
              </a:ext>
            </a:extLst>
          </p:cNvPr>
          <p:cNvSpPr txBox="1"/>
          <p:nvPr/>
        </p:nvSpPr>
        <p:spPr>
          <a:xfrm>
            <a:off x="1459409" y="1856675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Designed for end users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E3F7B403-BF65-9741-827A-D15D33B1E78E}"/>
              </a:ext>
            </a:extLst>
          </p:cNvPr>
          <p:cNvSpPr txBox="1"/>
          <p:nvPr/>
        </p:nvSpPr>
        <p:spPr>
          <a:xfrm>
            <a:off x="1459409" y="2217603"/>
            <a:ext cx="323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Completely supports mass data entry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B4F6C9D8-D355-10F4-6487-A63DFE236ABB}"/>
              </a:ext>
            </a:extLst>
          </p:cNvPr>
          <p:cNvSpPr txBox="1"/>
          <p:nvPr/>
        </p:nvSpPr>
        <p:spPr>
          <a:xfrm>
            <a:off x="1459409" y="2578531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Sheet data entry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97EFF171-0811-4358-B3B0-1BDECDB51C8A}"/>
              </a:ext>
            </a:extLst>
          </p:cNvPr>
          <p:cNvSpPr txBox="1"/>
          <p:nvPr/>
        </p:nvSpPr>
        <p:spPr>
          <a:xfrm>
            <a:off x="1459409" y="2939459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User data entry forms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4057BCCB-14CB-F0C5-F5C1-563AA5106415}"/>
              </a:ext>
            </a:extLst>
          </p:cNvPr>
          <p:cNvSpPr txBox="1"/>
          <p:nvPr/>
        </p:nvSpPr>
        <p:spPr>
          <a:xfrm>
            <a:off x="1459409" y="3300387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User customizable Layout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A93D15FF-614D-A792-87DB-E2017720831C}"/>
              </a:ext>
            </a:extLst>
          </p:cNvPr>
          <p:cNvSpPr txBox="1"/>
          <p:nvPr/>
        </p:nvSpPr>
        <p:spPr>
          <a:xfrm>
            <a:off x="1459409" y="3661315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Realtime data validation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40D1BFA8-F1F0-E563-AFAB-BDD7D9D3DC1F}"/>
              </a:ext>
            </a:extLst>
          </p:cNvPr>
          <p:cNvSpPr txBox="1"/>
          <p:nvPr/>
        </p:nvSpPr>
        <p:spPr>
          <a:xfrm>
            <a:off x="1459409" y="4022243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Form/sheet error feedback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D7EF19FB-2A21-9C20-6D57-6B9AA754ECF5}"/>
              </a:ext>
            </a:extLst>
          </p:cNvPr>
          <p:cNvSpPr txBox="1"/>
          <p:nvPr/>
        </p:nvSpPr>
        <p:spPr>
          <a:xfrm>
            <a:off x="1459409" y="4383171"/>
            <a:ext cx="3156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Handles patches and upgrades with ease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806DA867-E9A3-CF74-C96E-E2FE2B5DE6BE}"/>
              </a:ext>
            </a:extLst>
          </p:cNvPr>
          <p:cNvSpPr txBox="1"/>
          <p:nvPr/>
        </p:nvSpPr>
        <p:spPr>
          <a:xfrm>
            <a:off x="1459409" y="4744099"/>
            <a:ext cx="390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Download existing data objects without limitations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A607450D-D3BB-192E-82D7-C397710D35CB}"/>
              </a:ext>
            </a:extLst>
          </p:cNvPr>
          <p:cNvSpPr txBox="1"/>
          <p:nvPr/>
        </p:nvSpPr>
        <p:spPr>
          <a:xfrm>
            <a:off x="1459409" y="5105027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Robust and stable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8C86324-87EE-B1E5-0F15-452046FC9BE2}"/>
              </a:ext>
            </a:extLst>
          </p:cNvPr>
          <p:cNvSpPr txBox="1"/>
          <p:nvPr/>
        </p:nvSpPr>
        <p:spPr>
          <a:xfrm>
            <a:off x="1459409" y="5465955"/>
            <a:ext cx="330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Free from development &amp; internal support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60060D90-7298-E80C-AF4E-70573AE24AFB}"/>
              </a:ext>
            </a:extLst>
          </p:cNvPr>
          <p:cNvSpPr txBox="1"/>
          <p:nvPr/>
        </p:nvSpPr>
        <p:spPr>
          <a:xfrm>
            <a:off x="1459409" y="5826880"/>
            <a:ext cx="2975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Secure end-user connection to Oracle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1C678204-2880-054C-F8A6-387CEDDB92AA}"/>
              </a:ext>
            </a:extLst>
          </p:cNvPr>
          <p:cNvGrpSpPr/>
          <p:nvPr/>
        </p:nvGrpSpPr>
        <p:grpSpPr>
          <a:xfrm>
            <a:off x="5674156" y="1892164"/>
            <a:ext cx="262667" cy="4235757"/>
            <a:chOff x="5674156" y="1892164"/>
            <a:chExt cx="262667" cy="4235757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BFB3FFA9-FE0E-37A5-2270-B14E45FA20E4}"/>
                </a:ext>
              </a:extLst>
            </p:cNvPr>
            <p:cNvGrpSpPr/>
            <p:nvPr/>
          </p:nvGrpSpPr>
          <p:grpSpPr>
            <a:xfrm>
              <a:off x="5674156" y="2609895"/>
              <a:ext cx="262667" cy="262667"/>
              <a:chOff x="4816800" y="2523812"/>
              <a:chExt cx="262667" cy="262667"/>
            </a:xfrm>
          </p:grpSpPr>
          <p:sp>
            <p:nvSpPr>
              <p:cNvPr id="22" name="Google Shape;305;p43">
                <a:extLst>
                  <a:ext uri="{FF2B5EF4-FFF2-40B4-BE49-F238E27FC236}">
                    <a16:creationId xmlns:a16="http://schemas.microsoft.com/office/drawing/2014/main" id="{C68ABAE8-8C66-E869-E2EE-EF281A97E862}"/>
                  </a:ext>
                </a:extLst>
              </p:cNvPr>
              <p:cNvSpPr/>
              <p:nvPr/>
            </p:nvSpPr>
            <p:spPr>
              <a:xfrm>
                <a:off x="4816800" y="2523812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" name="Google Shape;341;p43">
                <a:extLst>
                  <a:ext uri="{FF2B5EF4-FFF2-40B4-BE49-F238E27FC236}">
                    <a16:creationId xmlns:a16="http://schemas.microsoft.com/office/drawing/2014/main" id="{655133AC-C1AA-182F-042E-4873E6B9D83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91089" y="2598102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9F5D3D53-DA3A-4A19-6670-842E54A79C58}"/>
                </a:ext>
              </a:extLst>
            </p:cNvPr>
            <p:cNvGrpSpPr/>
            <p:nvPr/>
          </p:nvGrpSpPr>
          <p:grpSpPr>
            <a:xfrm>
              <a:off x="5674156" y="2248666"/>
              <a:ext cx="262667" cy="262667"/>
              <a:chOff x="4816800" y="2210761"/>
              <a:chExt cx="262667" cy="262667"/>
            </a:xfrm>
          </p:grpSpPr>
          <p:sp>
            <p:nvSpPr>
              <p:cNvPr id="39" name="Google Shape;305;p43">
                <a:extLst>
                  <a:ext uri="{FF2B5EF4-FFF2-40B4-BE49-F238E27FC236}">
                    <a16:creationId xmlns:a16="http://schemas.microsoft.com/office/drawing/2014/main" id="{692922BD-8D38-2849-6224-CFEC52F6EA9D}"/>
                  </a:ext>
                </a:extLst>
              </p:cNvPr>
              <p:cNvSpPr/>
              <p:nvPr/>
            </p:nvSpPr>
            <p:spPr>
              <a:xfrm>
                <a:off x="4816800" y="2210761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0" name="Google Shape;341;p43">
                <a:extLst>
                  <a:ext uri="{FF2B5EF4-FFF2-40B4-BE49-F238E27FC236}">
                    <a16:creationId xmlns:a16="http://schemas.microsoft.com/office/drawing/2014/main" id="{2217E111-07C5-8DD8-AD81-EF25CB04A4E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91089" y="2285051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C4C7FDE6-7394-09FE-1FA0-C41AB80A3F8F}"/>
                </a:ext>
              </a:extLst>
            </p:cNvPr>
            <p:cNvGrpSpPr/>
            <p:nvPr/>
          </p:nvGrpSpPr>
          <p:grpSpPr>
            <a:xfrm>
              <a:off x="5674156" y="3332353"/>
              <a:ext cx="262667" cy="262667"/>
              <a:chOff x="4816800" y="3145617"/>
              <a:chExt cx="262667" cy="262667"/>
            </a:xfrm>
          </p:grpSpPr>
          <p:sp>
            <p:nvSpPr>
              <p:cNvPr id="289" name="Google Shape;305;p43">
                <a:extLst>
                  <a:ext uri="{FF2B5EF4-FFF2-40B4-BE49-F238E27FC236}">
                    <a16:creationId xmlns:a16="http://schemas.microsoft.com/office/drawing/2014/main" id="{32272CAA-3F9C-0711-DDA4-DB827437667C}"/>
                  </a:ext>
                </a:extLst>
              </p:cNvPr>
              <p:cNvSpPr/>
              <p:nvPr/>
            </p:nvSpPr>
            <p:spPr>
              <a:xfrm>
                <a:off x="4816800" y="3145617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0" name="Google Shape;341;p43">
                <a:extLst>
                  <a:ext uri="{FF2B5EF4-FFF2-40B4-BE49-F238E27FC236}">
                    <a16:creationId xmlns:a16="http://schemas.microsoft.com/office/drawing/2014/main" id="{C62D63DC-C541-DD24-E3F8-2C14843F2F6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91089" y="3219907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4B24FD15-B522-395B-E0FB-8B68428ECA0E}"/>
                </a:ext>
              </a:extLst>
            </p:cNvPr>
            <p:cNvGrpSpPr/>
            <p:nvPr/>
          </p:nvGrpSpPr>
          <p:grpSpPr>
            <a:xfrm>
              <a:off x="5674156" y="4059304"/>
              <a:ext cx="262667" cy="262667"/>
              <a:chOff x="5281989" y="3778163"/>
              <a:chExt cx="262667" cy="262667"/>
            </a:xfrm>
          </p:grpSpPr>
          <p:sp>
            <p:nvSpPr>
              <p:cNvPr id="520" name="Google Shape;276;p43">
                <a:extLst>
                  <a:ext uri="{FF2B5EF4-FFF2-40B4-BE49-F238E27FC236}">
                    <a16:creationId xmlns:a16="http://schemas.microsoft.com/office/drawing/2014/main" id="{8E55FB3F-23B7-0F57-C8B1-BE5749600624}"/>
                  </a:ext>
                </a:extLst>
              </p:cNvPr>
              <p:cNvSpPr/>
              <p:nvPr/>
            </p:nvSpPr>
            <p:spPr>
              <a:xfrm>
                <a:off x="5281989" y="3778163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1" name="Google Shape;349;p43">
                <a:extLst>
                  <a:ext uri="{FF2B5EF4-FFF2-40B4-BE49-F238E27FC236}">
                    <a16:creationId xmlns:a16="http://schemas.microsoft.com/office/drawing/2014/main" id="{22DC739E-77F6-CE37-4666-BEEB23C774C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863862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F94BC483-C7C3-340B-6D19-24EE31C434EE}"/>
                </a:ext>
              </a:extLst>
            </p:cNvPr>
            <p:cNvGrpSpPr/>
            <p:nvPr/>
          </p:nvGrpSpPr>
          <p:grpSpPr>
            <a:xfrm>
              <a:off x="5674156" y="4781684"/>
              <a:ext cx="262667" cy="262667"/>
              <a:chOff x="5281989" y="4403405"/>
              <a:chExt cx="262667" cy="262667"/>
            </a:xfrm>
          </p:grpSpPr>
          <p:sp>
            <p:nvSpPr>
              <p:cNvPr id="523" name="Google Shape;276;p43">
                <a:extLst>
                  <a:ext uri="{FF2B5EF4-FFF2-40B4-BE49-F238E27FC236}">
                    <a16:creationId xmlns:a16="http://schemas.microsoft.com/office/drawing/2014/main" id="{F9A0E027-E235-C28C-0AB3-1726F3CFD615}"/>
                  </a:ext>
                </a:extLst>
              </p:cNvPr>
              <p:cNvSpPr/>
              <p:nvPr/>
            </p:nvSpPr>
            <p:spPr>
              <a:xfrm>
                <a:off x="5281989" y="4403405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4" name="Google Shape;349;p43">
                <a:extLst>
                  <a:ext uri="{FF2B5EF4-FFF2-40B4-BE49-F238E27FC236}">
                    <a16:creationId xmlns:a16="http://schemas.microsoft.com/office/drawing/2014/main" id="{F8033B4E-58ED-A14D-60CC-52D466E7186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4489104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65F5A00C-C00D-763F-BD29-2AB9F72A56B5}"/>
                </a:ext>
              </a:extLst>
            </p:cNvPr>
            <p:cNvGrpSpPr/>
            <p:nvPr/>
          </p:nvGrpSpPr>
          <p:grpSpPr>
            <a:xfrm>
              <a:off x="5674156" y="5504064"/>
              <a:ext cx="262667" cy="262667"/>
              <a:chOff x="5281989" y="5028647"/>
              <a:chExt cx="262667" cy="262667"/>
            </a:xfrm>
          </p:grpSpPr>
          <p:sp>
            <p:nvSpPr>
              <p:cNvPr id="526" name="Google Shape;276;p43">
                <a:extLst>
                  <a:ext uri="{FF2B5EF4-FFF2-40B4-BE49-F238E27FC236}">
                    <a16:creationId xmlns:a16="http://schemas.microsoft.com/office/drawing/2014/main" id="{1F540435-7EB1-8669-C7C0-71D449DA8256}"/>
                  </a:ext>
                </a:extLst>
              </p:cNvPr>
              <p:cNvSpPr/>
              <p:nvPr/>
            </p:nvSpPr>
            <p:spPr>
              <a:xfrm>
                <a:off x="5281989" y="5028647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7" name="Google Shape;349;p43">
                <a:extLst>
                  <a:ext uri="{FF2B5EF4-FFF2-40B4-BE49-F238E27FC236}">
                    <a16:creationId xmlns:a16="http://schemas.microsoft.com/office/drawing/2014/main" id="{6D4B77A5-9E2F-764E-DC53-51E80D6F5DA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5114346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8" name="Group 527">
              <a:extLst>
                <a:ext uri="{FF2B5EF4-FFF2-40B4-BE49-F238E27FC236}">
                  <a16:creationId xmlns:a16="http://schemas.microsoft.com/office/drawing/2014/main" id="{215B3518-D6F9-A5A7-CC7B-30E22B7D6097}"/>
                </a:ext>
              </a:extLst>
            </p:cNvPr>
            <p:cNvGrpSpPr/>
            <p:nvPr/>
          </p:nvGrpSpPr>
          <p:grpSpPr>
            <a:xfrm>
              <a:off x="5674156" y="3698114"/>
              <a:ext cx="262667" cy="262667"/>
              <a:chOff x="5281989" y="3465542"/>
              <a:chExt cx="262667" cy="262667"/>
            </a:xfrm>
          </p:grpSpPr>
          <p:sp>
            <p:nvSpPr>
              <p:cNvPr id="529" name="Google Shape;276;p43">
                <a:extLst>
                  <a:ext uri="{FF2B5EF4-FFF2-40B4-BE49-F238E27FC236}">
                    <a16:creationId xmlns:a16="http://schemas.microsoft.com/office/drawing/2014/main" id="{5815391C-5C8F-1143-3443-9F7B725C30D6}"/>
                  </a:ext>
                </a:extLst>
              </p:cNvPr>
              <p:cNvSpPr/>
              <p:nvPr/>
            </p:nvSpPr>
            <p:spPr>
              <a:xfrm>
                <a:off x="5281989" y="346554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0" name="Google Shape;349;p43">
                <a:extLst>
                  <a:ext uri="{FF2B5EF4-FFF2-40B4-BE49-F238E27FC236}">
                    <a16:creationId xmlns:a16="http://schemas.microsoft.com/office/drawing/2014/main" id="{3F688E83-AAC3-53FE-DDE5-E198A379A59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55124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082FB3B4-658A-7219-7418-903F66B57895}"/>
                </a:ext>
              </a:extLst>
            </p:cNvPr>
            <p:cNvGrpSpPr/>
            <p:nvPr/>
          </p:nvGrpSpPr>
          <p:grpSpPr>
            <a:xfrm>
              <a:off x="5674156" y="4420494"/>
              <a:ext cx="262667" cy="262667"/>
              <a:chOff x="5281989" y="4090784"/>
              <a:chExt cx="262667" cy="262667"/>
            </a:xfrm>
          </p:grpSpPr>
          <p:sp>
            <p:nvSpPr>
              <p:cNvPr id="532" name="Google Shape;276;p43">
                <a:extLst>
                  <a:ext uri="{FF2B5EF4-FFF2-40B4-BE49-F238E27FC236}">
                    <a16:creationId xmlns:a16="http://schemas.microsoft.com/office/drawing/2014/main" id="{3BD8882D-79C3-6D75-D1ED-DE1B411B3D36}"/>
                  </a:ext>
                </a:extLst>
              </p:cNvPr>
              <p:cNvSpPr/>
              <p:nvPr/>
            </p:nvSpPr>
            <p:spPr>
              <a:xfrm>
                <a:off x="5281989" y="4090784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3" name="Google Shape;349;p43">
                <a:extLst>
                  <a:ext uri="{FF2B5EF4-FFF2-40B4-BE49-F238E27FC236}">
                    <a16:creationId xmlns:a16="http://schemas.microsoft.com/office/drawing/2014/main" id="{D68117A7-B320-9482-D1F2-5123D547935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4176483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A46E76B8-964A-B62C-2264-612DF98CF1B6}"/>
                </a:ext>
              </a:extLst>
            </p:cNvPr>
            <p:cNvGrpSpPr/>
            <p:nvPr/>
          </p:nvGrpSpPr>
          <p:grpSpPr>
            <a:xfrm>
              <a:off x="5674156" y="5142874"/>
              <a:ext cx="262667" cy="262667"/>
              <a:chOff x="5281989" y="4716026"/>
              <a:chExt cx="262667" cy="262667"/>
            </a:xfrm>
          </p:grpSpPr>
          <p:sp>
            <p:nvSpPr>
              <p:cNvPr id="535" name="Google Shape;276;p43">
                <a:extLst>
                  <a:ext uri="{FF2B5EF4-FFF2-40B4-BE49-F238E27FC236}">
                    <a16:creationId xmlns:a16="http://schemas.microsoft.com/office/drawing/2014/main" id="{762A699F-6A7C-2516-946E-D17E549D1AA7}"/>
                  </a:ext>
                </a:extLst>
              </p:cNvPr>
              <p:cNvSpPr/>
              <p:nvPr/>
            </p:nvSpPr>
            <p:spPr>
              <a:xfrm>
                <a:off x="5281989" y="4716026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6" name="Google Shape;349;p43">
                <a:extLst>
                  <a:ext uri="{FF2B5EF4-FFF2-40B4-BE49-F238E27FC236}">
                    <a16:creationId xmlns:a16="http://schemas.microsoft.com/office/drawing/2014/main" id="{48A55F5D-64AA-1E53-35B2-EABE80B2EEA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4801725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F5BD6E73-BCCF-7BA8-DB9C-4CDB75ED413A}"/>
                </a:ext>
              </a:extLst>
            </p:cNvPr>
            <p:cNvGrpSpPr/>
            <p:nvPr/>
          </p:nvGrpSpPr>
          <p:grpSpPr>
            <a:xfrm>
              <a:off x="5674156" y="5865254"/>
              <a:ext cx="262667" cy="262667"/>
              <a:chOff x="5281989" y="5341272"/>
              <a:chExt cx="262667" cy="262667"/>
            </a:xfrm>
          </p:grpSpPr>
          <p:sp>
            <p:nvSpPr>
              <p:cNvPr id="538" name="Google Shape;276;p43">
                <a:extLst>
                  <a:ext uri="{FF2B5EF4-FFF2-40B4-BE49-F238E27FC236}">
                    <a16:creationId xmlns:a16="http://schemas.microsoft.com/office/drawing/2014/main" id="{EA4CA117-E692-B673-861A-DBF43242805C}"/>
                  </a:ext>
                </a:extLst>
              </p:cNvPr>
              <p:cNvSpPr/>
              <p:nvPr/>
            </p:nvSpPr>
            <p:spPr>
              <a:xfrm>
                <a:off x="5281989" y="534127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9" name="Google Shape;349;p43">
                <a:extLst>
                  <a:ext uri="{FF2B5EF4-FFF2-40B4-BE49-F238E27FC236}">
                    <a16:creationId xmlns:a16="http://schemas.microsoft.com/office/drawing/2014/main" id="{47B1D315-9632-77DD-7F8F-4F7CFE7938F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542697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D76A8A9B-49AC-2A78-CE68-3385F1DA2B82}"/>
                </a:ext>
              </a:extLst>
            </p:cNvPr>
            <p:cNvGrpSpPr/>
            <p:nvPr/>
          </p:nvGrpSpPr>
          <p:grpSpPr>
            <a:xfrm>
              <a:off x="5674156" y="2977785"/>
              <a:ext cx="262667" cy="262667"/>
              <a:chOff x="5281989" y="3465542"/>
              <a:chExt cx="262667" cy="262667"/>
            </a:xfrm>
          </p:grpSpPr>
          <p:sp>
            <p:nvSpPr>
              <p:cNvPr id="541" name="Google Shape;276;p43">
                <a:extLst>
                  <a:ext uri="{FF2B5EF4-FFF2-40B4-BE49-F238E27FC236}">
                    <a16:creationId xmlns:a16="http://schemas.microsoft.com/office/drawing/2014/main" id="{37E4450F-0EDE-DCDE-120F-EA522435949D}"/>
                  </a:ext>
                </a:extLst>
              </p:cNvPr>
              <p:cNvSpPr/>
              <p:nvPr/>
            </p:nvSpPr>
            <p:spPr>
              <a:xfrm>
                <a:off x="5281989" y="346554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2" name="Google Shape;349;p43">
                <a:extLst>
                  <a:ext uri="{FF2B5EF4-FFF2-40B4-BE49-F238E27FC236}">
                    <a16:creationId xmlns:a16="http://schemas.microsoft.com/office/drawing/2014/main" id="{9E7A2B0E-7FE2-9F08-EF1C-AAFD0ADCBE2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55124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F746BF46-2350-0228-F0B8-4BDB53F7C2A1}"/>
                </a:ext>
              </a:extLst>
            </p:cNvPr>
            <p:cNvGrpSpPr/>
            <p:nvPr/>
          </p:nvGrpSpPr>
          <p:grpSpPr>
            <a:xfrm>
              <a:off x="5674156" y="1892164"/>
              <a:ext cx="262667" cy="262667"/>
              <a:chOff x="5281989" y="3465542"/>
              <a:chExt cx="262667" cy="262667"/>
            </a:xfrm>
          </p:grpSpPr>
          <p:sp>
            <p:nvSpPr>
              <p:cNvPr id="544" name="Google Shape;276;p43">
                <a:extLst>
                  <a:ext uri="{FF2B5EF4-FFF2-40B4-BE49-F238E27FC236}">
                    <a16:creationId xmlns:a16="http://schemas.microsoft.com/office/drawing/2014/main" id="{11641161-7069-9E08-AB24-3E32FF0E0600}"/>
                  </a:ext>
                </a:extLst>
              </p:cNvPr>
              <p:cNvSpPr/>
              <p:nvPr/>
            </p:nvSpPr>
            <p:spPr>
              <a:xfrm>
                <a:off x="5281989" y="346554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5" name="Google Shape;349;p43">
                <a:extLst>
                  <a:ext uri="{FF2B5EF4-FFF2-40B4-BE49-F238E27FC236}">
                    <a16:creationId xmlns:a16="http://schemas.microsoft.com/office/drawing/2014/main" id="{145F557A-EC10-DE0A-9F9C-E3DC834C2E5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55124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6DE74422-9543-66AC-9571-ACD12D27BA4F}"/>
              </a:ext>
            </a:extLst>
          </p:cNvPr>
          <p:cNvGrpSpPr/>
          <p:nvPr/>
        </p:nvGrpSpPr>
        <p:grpSpPr>
          <a:xfrm>
            <a:off x="7003726" y="1892164"/>
            <a:ext cx="262667" cy="4235757"/>
            <a:chOff x="5281989" y="1368182"/>
            <a:chExt cx="262667" cy="4235757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58B79D14-B56A-CE4A-110A-F8B006EC3716}"/>
                </a:ext>
              </a:extLst>
            </p:cNvPr>
            <p:cNvGrpSpPr/>
            <p:nvPr/>
          </p:nvGrpSpPr>
          <p:grpSpPr>
            <a:xfrm>
              <a:off x="5281989" y="3535322"/>
              <a:ext cx="262667" cy="262667"/>
              <a:chOff x="5281989" y="3778163"/>
              <a:chExt cx="262667" cy="262667"/>
            </a:xfrm>
          </p:grpSpPr>
          <p:sp>
            <p:nvSpPr>
              <p:cNvPr id="9" name="Google Shape;276;p43">
                <a:extLst>
                  <a:ext uri="{FF2B5EF4-FFF2-40B4-BE49-F238E27FC236}">
                    <a16:creationId xmlns:a16="http://schemas.microsoft.com/office/drawing/2014/main" id="{34D7C11B-3E60-86E9-3A37-7B3DB24A2D33}"/>
                  </a:ext>
                </a:extLst>
              </p:cNvPr>
              <p:cNvSpPr/>
              <p:nvPr/>
            </p:nvSpPr>
            <p:spPr>
              <a:xfrm>
                <a:off x="5281989" y="3778163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" name="Google Shape;349;p43">
                <a:extLst>
                  <a:ext uri="{FF2B5EF4-FFF2-40B4-BE49-F238E27FC236}">
                    <a16:creationId xmlns:a16="http://schemas.microsoft.com/office/drawing/2014/main" id="{92B13E6E-3A98-954A-25DA-BAEB8A20E2A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863862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7E507EFD-242B-6C14-A6C7-F0E4FA834ED5}"/>
                </a:ext>
              </a:extLst>
            </p:cNvPr>
            <p:cNvGrpSpPr/>
            <p:nvPr/>
          </p:nvGrpSpPr>
          <p:grpSpPr>
            <a:xfrm>
              <a:off x="5281989" y="1368182"/>
              <a:ext cx="262667" cy="262667"/>
              <a:chOff x="5281989" y="1902437"/>
              <a:chExt cx="262667" cy="262667"/>
            </a:xfrm>
          </p:grpSpPr>
          <p:sp>
            <p:nvSpPr>
              <p:cNvPr id="20" name="Google Shape;276;p43">
                <a:extLst>
                  <a:ext uri="{FF2B5EF4-FFF2-40B4-BE49-F238E27FC236}">
                    <a16:creationId xmlns:a16="http://schemas.microsoft.com/office/drawing/2014/main" id="{B6B70DA0-B39D-601D-611B-ACC9D0758640}"/>
                  </a:ext>
                </a:extLst>
              </p:cNvPr>
              <p:cNvSpPr/>
              <p:nvPr/>
            </p:nvSpPr>
            <p:spPr>
              <a:xfrm>
                <a:off x="5281989" y="1902437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" name="Google Shape;349;p43">
                <a:extLst>
                  <a:ext uri="{FF2B5EF4-FFF2-40B4-BE49-F238E27FC236}">
                    <a16:creationId xmlns:a16="http://schemas.microsoft.com/office/drawing/2014/main" id="{DA51AC0E-8C1C-77F3-6686-4673B135E3E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1988136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31F09564-DECE-2D9F-9937-40C1B51333FF}"/>
                </a:ext>
              </a:extLst>
            </p:cNvPr>
            <p:cNvGrpSpPr/>
            <p:nvPr/>
          </p:nvGrpSpPr>
          <p:grpSpPr>
            <a:xfrm>
              <a:off x="5281989" y="2090562"/>
              <a:ext cx="262667" cy="262667"/>
              <a:chOff x="5281989" y="2527679"/>
              <a:chExt cx="262667" cy="262667"/>
            </a:xfrm>
          </p:grpSpPr>
          <p:sp>
            <p:nvSpPr>
              <p:cNvPr id="25" name="Google Shape;276;p43">
                <a:extLst>
                  <a:ext uri="{FF2B5EF4-FFF2-40B4-BE49-F238E27FC236}">
                    <a16:creationId xmlns:a16="http://schemas.microsoft.com/office/drawing/2014/main" id="{CCB2C525-6902-8F70-0171-7D5AB70068EE}"/>
                  </a:ext>
                </a:extLst>
              </p:cNvPr>
              <p:cNvSpPr/>
              <p:nvPr/>
            </p:nvSpPr>
            <p:spPr>
              <a:xfrm>
                <a:off x="5281989" y="2527679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" name="Google Shape;349;p43">
                <a:extLst>
                  <a:ext uri="{FF2B5EF4-FFF2-40B4-BE49-F238E27FC236}">
                    <a16:creationId xmlns:a16="http://schemas.microsoft.com/office/drawing/2014/main" id="{D075D968-2EFA-DE53-E26F-12161D796E8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2613378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BADA8F39-EF80-DE20-CF63-B151594E3393}"/>
                </a:ext>
              </a:extLst>
            </p:cNvPr>
            <p:cNvGrpSpPr/>
            <p:nvPr/>
          </p:nvGrpSpPr>
          <p:grpSpPr>
            <a:xfrm>
              <a:off x="5281989" y="3174132"/>
              <a:ext cx="262667" cy="262667"/>
              <a:chOff x="5281989" y="3465542"/>
              <a:chExt cx="262667" cy="262667"/>
            </a:xfrm>
          </p:grpSpPr>
          <p:sp>
            <p:nvSpPr>
              <p:cNvPr id="28" name="Google Shape;276;p43">
                <a:extLst>
                  <a:ext uri="{FF2B5EF4-FFF2-40B4-BE49-F238E27FC236}">
                    <a16:creationId xmlns:a16="http://schemas.microsoft.com/office/drawing/2014/main" id="{AD67E94D-57FE-55BA-D628-D8B0344DF956}"/>
                  </a:ext>
                </a:extLst>
              </p:cNvPr>
              <p:cNvSpPr/>
              <p:nvPr/>
            </p:nvSpPr>
            <p:spPr>
              <a:xfrm>
                <a:off x="5281989" y="346554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" name="Google Shape;349;p43">
                <a:extLst>
                  <a:ext uri="{FF2B5EF4-FFF2-40B4-BE49-F238E27FC236}">
                    <a16:creationId xmlns:a16="http://schemas.microsoft.com/office/drawing/2014/main" id="{E4ECB9BD-528B-1887-8EC0-E7AFD98234A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355124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CFE8B8C5-C909-860D-A6EB-C08E3959E5E4}"/>
                </a:ext>
              </a:extLst>
            </p:cNvPr>
            <p:cNvGrpSpPr/>
            <p:nvPr/>
          </p:nvGrpSpPr>
          <p:grpSpPr>
            <a:xfrm>
              <a:off x="5281989" y="5341272"/>
              <a:ext cx="262667" cy="262667"/>
              <a:chOff x="5281989" y="5341272"/>
              <a:chExt cx="262667" cy="262667"/>
            </a:xfrm>
          </p:grpSpPr>
          <p:sp>
            <p:nvSpPr>
              <p:cNvPr id="37" name="Google Shape;276;p43">
                <a:extLst>
                  <a:ext uri="{FF2B5EF4-FFF2-40B4-BE49-F238E27FC236}">
                    <a16:creationId xmlns:a16="http://schemas.microsoft.com/office/drawing/2014/main" id="{6F47FAD5-342D-3EF4-80FE-DDE28E9D12F5}"/>
                  </a:ext>
                </a:extLst>
              </p:cNvPr>
              <p:cNvSpPr/>
              <p:nvPr/>
            </p:nvSpPr>
            <p:spPr>
              <a:xfrm>
                <a:off x="5281989" y="5341272"/>
                <a:ext cx="262667" cy="2626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8" name="Google Shape;349;p43">
                <a:extLst>
                  <a:ext uri="{FF2B5EF4-FFF2-40B4-BE49-F238E27FC236}">
                    <a16:creationId xmlns:a16="http://schemas.microsoft.com/office/drawing/2014/main" id="{C885E73E-29E7-5549-9457-E9C017EB207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67688" y="5426971"/>
                <a:ext cx="91270" cy="91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F56C30A7-989B-1623-6ACA-1C7F43D71119}"/>
                </a:ext>
              </a:extLst>
            </p:cNvPr>
            <p:cNvGrpSpPr/>
            <p:nvPr/>
          </p:nvGrpSpPr>
          <p:grpSpPr>
            <a:xfrm>
              <a:off x="5281989" y="4265227"/>
              <a:ext cx="262667" cy="262667"/>
              <a:chOff x="4828210" y="4388130"/>
              <a:chExt cx="262667" cy="262667"/>
            </a:xfrm>
          </p:grpSpPr>
          <p:sp>
            <p:nvSpPr>
              <p:cNvPr id="559" name="Google Shape;305;p43">
                <a:extLst>
                  <a:ext uri="{FF2B5EF4-FFF2-40B4-BE49-F238E27FC236}">
                    <a16:creationId xmlns:a16="http://schemas.microsoft.com/office/drawing/2014/main" id="{E05639A8-748A-A91F-11EF-F282618B9322}"/>
                  </a:ext>
                </a:extLst>
              </p:cNvPr>
              <p:cNvSpPr/>
              <p:nvPr/>
            </p:nvSpPr>
            <p:spPr>
              <a:xfrm>
                <a:off x="4828210" y="4388130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0" name="Google Shape;341;p43">
                <a:extLst>
                  <a:ext uri="{FF2B5EF4-FFF2-40B4-BE49-F238E27FC236}">
                    <a16:creationId xmlns:a16="http://schemas.microsoft.com/office/drawing/2014/main" id="{ABF41131-2C51-3257-DF2F-3922A3692144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02499" y="4462420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C14ED850-7616-8AF1-9244-B79823E62E32}"/>
                </a:ext>
              </a:extLst>
            </p:cNvPr>
            <p:cNvGrpSpPr/>
            <p:nvPr/>
          </p:nvGrpSpPr>
          <p:grpSpPr>
            <a:xfrm>
              <a:off x="5281989" y="3903998"/>
              <a:ext cx="262667" cy="262667"/>
              <a:chOff x="4828210" y="4075079"/>
              <a:chExt cx="262667" cy="262667"/>
            </a:xfrm>
          </p:grpSpPr>
          <p:sp>
            <p:nvSpPr>
              <p:cNvPr id="562" name="Google Shape;305;p43">
                <a:extLst>
                  <a:ext uri="{FF2B5EF4-FFF2-40B4-BE49-F238E27FC236}">
                    <a16:creationId xmlns:a16="http://schemas.microsoft.com/office/drawing/2014/main" id="{D33A9960-B00A-32F2-63CB-650C49C455D8}"/>
                  </a:ext>
                </a:extLst>
              </p:cNvPr>
              <p:cNvSpPr/>
              <p:nvPr/>
            </p:nvSpPr>
            <p:spPr>
              <a:xfrm>
                <a:off x="4828210" y="4075079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3" name="Google Shape;341;p43">
                <a:extLst>
                  <a:ext uri="{FF2B5EF4-FFF2-40B4-BE49-F238E27FC236}">
                    <a16:creationId xmlns:a16="http://schemas.microsoft.com/office/drawing/2014/main" id="{4B8D4E57-192E-B0DD-930C-EE12043C4CA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02499" y="4149369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57515AB2-D69E-4249-37E3-1131CD704C94}"/>
                </a:ext>
              </a:extLst>
            </p:cNvPr>
            <p:cNvGrpSpPr/>
            <p:nvPr/>
          </p:nvGrpSpPr>
          <p:grpSpPr>
            <a:xfrm>
              <a:off x="5281989" y="4626456"/>
              <a:ext cx="262667" cy="262667"/>
              <a:chOff x="4759756" y="4710872"/>
              <a:chExt cx="262667" cy="262667"/>
            </a:xfrm>
          </p:grpSpPr>
          <p:sp>
            <p:nvSpPr>
              <p:cNvPr id="565" name="Google Shape;305;p43">
                <a:extLst>
                  <a:ext uri="{FF2B5EF4-FFF2-40B4-BE49-F238E27FC236}">
                    <a16:creationId xmlns:a16="http://schemas.microsoft.com/office/drawing/2014/main" id="{EBE658A4-CB66-046C-DE74-F09AA83B9418}"/>
                  </a:ext>
                </a:extLst>
              </p:cNvPr>
              <p:cNvSpPr/>
              <p:nvPr/>
            </p:nvSpPr>
            <p:spPr>
              <a:xfrm>
                <a:off x="4759756" y="4710872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6" name="Google Shape;341;p43">
                <a:extLst>
                  <a:ext uri="{FF2B5EF4-FFF2-40B4-BE49-F238E27FC236}">
                    <a16:creationId xmlns:a16="http://schemas.microsoft.com/office/drawing/2014/main" id="{AFEA3204-2BFE-D23B-E2F3-27C20D834EA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34045" y="4785162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4C4CA46B-3BCA-AE96-6234-DCDCAE872D65}"/>
                </a:ext>
              </a:extLst>
            </p:cNvPr>
            <p:cNvGrpSpPr/>
            <p:nvPr/>
          </p:nvGrpSpPr>
          <p:grpSpPr>
            <a:xfrm>
              <a:off x="5281989" y="4987685"/>
              <a:ext cx="262667" cy="262667"/>
              <a:chOff x="4759756" y="5023923"/>
              <a:chExt cx="262667" cy="262667"/>
            </a:xfrm>
          </p:grpSpPr>
          <p:sp>
            <p:nvSpPr>
              <p:cNvPr id="568" name="Google Shape;305;p43">
                <a:extLst>
                  <a:ext uri="{FF2B5EF4-FFF2-40B4-BE49-F238E27FC236}">
                    <a16:creationId xmlns:a16="http://schemas.microsoft.com/office/drawing/2014/main" id="{7876F11D-F78A-C6C6-6BAF-382DFC6D647E}"/>
                  </a:ext>
                </a:extLst>
              </p:cNvPr>
              <p:cNvSpPr/>
              <p:nvPr/>
            </p:nvSpPr>
            <p:spPr>
              <a:xfrm>
                <a:off x="4759756" y="5023923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9" name="Google Shape;341;p43">
                <a:extLst>
                  <a:ext uri="{FF2B5EF4-FFF2-40B4-BE49-F238E27FC236}">
                    <a16:creationId xmlns:a16="http://schemas.microsoft.com/office/drawing/2014/main" id="{147D9604-83E7-E18A-46FC-CCD49E690EE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34045" y="5098213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C01226C6-2B87-728D-C5F1-A1CB43D6E9F2}"/>
                </a:ext>
              </a:extLst>
            </p:cNvPr>
            <p:cNvGrpSpPr/>
            <p:nvPr/>
          </p:nvGrpSpPr>
          <p:grpSpPr>
            <a:xfrm>
              <a:off x="5281989" y="2452199"/>
              <a:ext cx="262667" cy="262667"/>
              <a:chOff x="4816800" y="2832566"/>
              <a:chExt cx="262667" cy="262667"/>
            </a:xfrm>
          </p:grpSpPr>
          <p:sp>
            <p:nvSpPr>
              <p:cNvPr id="571" name="Google Shape;305;p43">
                <a:extLst>
                  <a:ext uri="{FF2B5EF4-FFF2-40B4-BE49-F238E27FC236}">
                    <a16:creationId xmlns:a16="http://schemas.microsoft.com/office/drawing/2014/main" id="{8732BBE4-BC4E-D984-D934-FFD9A03501B4}"/>
                  </a:ext>
                </a:extLst>
              </p:cNvPr>
              <p:cNvSpPr/>
              <p:nvPr/>
            </p:nvSpPr>
            <p:spPr>
              <a:xfrm>
                <a:off x="4816800" y="2832566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2" name="Google Shape;341;p43">
                <a:extLst>
                  <a:ext uri="{FF2B5EF4-FFF2-40B4-BE49-F238E27FC236}">
                    <a16:creationId xmlns:a16="http://schemas.microsoft.com/office/drawing/2014/main" id="{20A77D6B-65A9-C451-E821-A1608384BAE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91089" y="2906856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F7C1F33A-C84E-B679-498E-D976FBF81D2B}"/>
                </a:ext>
              </a:extLst>
            </p:cNvPr>
            <p:cNvGrpSpPr/>
            <p:nvPr/>
          </p:nvGrpSpPr>
          <p:grpSpPr>
            <a:xfrm>
              <a:off x="5281989" y="2813428"/>
              <a:ext cx="262667" cy="262667"/>
              <a:chOff x="4816800" y="3145617"/>
              <a:chExt cx="262667" cy="262667"/>
            </a:xfrm>
          </p:grpSpPr>
          <p:sp>
            <p:nvSpPr>
              <p:cNvPr id="574" name="Google Shape;305;p43">
                <a:extLst>
                  <a:ext uri="{FF2B5EF4-FFF2-40B4-BE49-F238E27FC236}">
                    <a16:creationId xmlns:a16="http://schemas.microsoft.com/office/drawing/2014/main" id="{09AF33CF-937D-2D0C-2803-C0C8638F8718}"/>
                  </a:ext>
                </a:extLst>
              </p:cNvPr>
              <p:cNvSpPr/>
              <p:nvPr/>
            </p:nvSpPr>
            <p:spPr>
              <a:xfrm>
                <a:off x="4816800" y="3145617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5" name="Google Shape;341;p43">
                <a:extLst>
                  <a:ext uri="{FF2B5EF4-FFF2-40B4-BE49-F238E27FC236}">
                    <a16:creationId xmlns:a16="http://schemas.microsoft.com/office/drawing/2014/main" id="{D654EE02-61B3-81E6-BEE9-86A6C4AE6C01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91089" y="3219907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FB66176A-D99B-9E14-23F7-A85EAB5BA1AE}"/>
                </a:ext>
              </a:extLst>
            </p:cNvPr>
            <p:cNvGrpSpPr/>
            <p:nvPr/>
          </p:nvGrpSpPr>
          <p:grpSpPr>
            <a:xfrm>
              <a:off x="5281989" y="1728925"/>
              <a:ext cx="262667" cy="262667"/>
              <a:chOff x="4816800" y="2210761"/>
              <a:chExt cx="262667" cy="262667"/>
            </a:xfrm>
          </p:grpSpPr>
          <p:sp>
            <p:nvSpPr>
              <p:cNvPr id="577" name="Google Shape;305;p43">
                <a:extLst>
                  <a:ext uri="{FF2B5EF4-FFF2-40B4-BE49-F238E27FC236}">
                    <a16:creationId xmlns:a16="http://schemas.microsoft.com/office/drawing/2014/main" id="{F4165547-C544-BF55-3A8E-81C3EE890A8F}"/>
                  </a:ext>
                </a:extLst>
              </p:cNvPr>
              <p:cNvSpPr/>
              <p:nvPr/>
            </p:nvSpPr>
            <p:spPr>
              <a:xfrm>
                <a:off x="4816800" y="2210761"/>
                <a:ext cx="262667" cy="262667"/>
              </a:xfrm>
              <a:prstGeom prst="ellipse">
                <a:avLst/>
              </a:prstGeom>
              <a:solidFill>
                <a:srgbClr val="FF7C80">
                  <a:alpha val="50000"/>
                </a:srgbClr>
              </a:solidFill>
              <a:ln>
                <a:noFill/>
              </a:ln>
              <a:effectLst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8" name="Google Shape;341;p43">
                <a:extLst>
                  <a:ext uri="{FF2B5EF4-FFF2-40B4-BE49-F238E27FC236}">
                    <a16:creationId xmlns:a16="http://schemas.microsoft.com/office/drawing/2014/main" id="{7CCC4339-4C24-E6EB-7A2A-B58742D1BE1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91089" y="2285051"/>
                <a:ext cx="114087" cy="114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82" name="TextBox 581">
            <a:extLst>
              <a:ext uri="{FF2B5EF4-FFF2-40B4-BE49-F238E27FC236}">
                <a16:creationId xmlns:a16="http://schemas.microsoft.com/office/drawing/2014/main" id="{E90C829B-692B-604A-1DB0-92D8AC383B04}"/>
              </a:ext>
            </a:extLst>
          </p:cNvPr>
          <p:cNvSpPr txBox="1"/>
          <p:nvPr/>
        </p:nvSpPr>
        <p:spPr>
          <a:xfrm>
            <a:off x="5238666" y="1466666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Oracle forms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24B987D5-FFF1-BB04-8F4E-7B426FDE0EEE}"/>
              </a:ext>
            </a:extLst>
          </p:cNvPr>
          <p:cNvSpPr txBox="1"/>
          <p:nvPr/>
        </p:nvSpPr>
        <p:spPr>
          <a:xfrm>
            <a:off x="6739757" y="1462798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epot New Rg" panose="020B0503000000020004" pitchFamily="34" charset="0"/>
              </a:rPr>
              <a:t>WebADI</a:t>
            </a:r>
            <a:endParaRPr lang="en-GB" dirty="0">
              <a:solidFill>
                <a:schemeClr val="bg1"/>
              </a:solidFill>
              <a:latin typeface="Depot New Rg" panose="020B0503000000020004" pitchFamily="34" charset="0"/>
            </a:endParaRPr>
          </a:p>
        </p:txBody>
      </p:sp>
      <p:pic>
        <p:nvPicPr>
          <p:cNvPr id="585" name="Picture 584" descr="A picture containing font, text, graphics, logo&#10;&#10;Description automatically generated">
            <a:extLst>
              <a:ext uri="{FF2B5EF4-FFF2-40B4-BE49-F238E27FC236}">
                <a16:creationId xmlns:a16="http://schemas.microsoft.com/office/drawing/2014/main" id="{816D80B8-D30B-9EAA-0041-E1207B9A1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771" y="1309334"/>
            <a:ext cx="986305" cy="508450"/>
          </a:xfrm>
          <a:prstGeom prst="rect">
            <a:avLst/>
          </a:prstGeom>
        </p:spPr>
      </p:pic>
      <p:sp>
        <p:nvSpPr>
          <p:cNvPr id="586" name="Google Shape;198;p34">
            <a:extLst>
              <a:ext uri="{FF2B5EF4-FFF2-40B4-BE49-F238E27FC236}">
                <a16:creationId xmlns:a16="http://schemas.microsoft.com/office/drawing/2014/main" id="{7BE9152A-8668-01AE-85B6-99816553A0DD}"/>
              </a:ext>
            </a:extLst>
          </p:cNvPr>
          <p:cNvSpPr txBox="1"/>
          <p:nvPr/>
        </p:nvSpPr>
        <p:spPr>
          <a:xfrm>
            <a:off x="1459410" y="778282"/>
            <a:ext cx="1073259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Depot New Rg" panose="020B0503000000020004" pitchFamily="34" charset="0"/>
              </a:rPr>
              <a:t>More4apps vs WebADI</a:t>
            </a:r>
          </a:p>
        </p:txBody>
      </p:sp>
    </p:spTree>
    <p:extLst>
      <p:ext uri="{BB962C8B-B14F-4D97-AF65-F5344CB8AC3E}">
        <p14:creationId xmlns:p14="http://schemas.microsoft.com/office/powerpoint/2010/main" val="17074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re4apps">
      <a:dk1>
        <a:srgbClr val="091F2C"/>
      </a:dk1>
      <a:lt1>
        <a:srgbClr val="FFFFFF"/>
      </a:lt1>
      <a:dk2>
        <a:srgbClr val="636669"/>
      </a:dk2>
      <a:lt2>
        <a:srgbClr val="D9D9D6"/>
      </a:lt2>
      <a:accent1>
        <a:srgbClr val="0041C8"/>
      </a:accent1>
      <a:accent2>
        <a:srgbClr val="0078FF"/>
      </a:accent2>
      <a:accent3>
        <a:srgbClr val="7D13BE"/>
      </a:accent3>
      <a:accent4>
        <a:srgbClr val="CEE1FC"/>
      </a:accent4>
      <a:accent5>
        <a:srgbClr val="EBF9FF"/>
      </a:accent5>
      <a:accent6>
        <a:srgbClr val="00B3FF"/>
      </a:accent6>
      <a:hlink>
        <a:srgbClr val="0041C8"/>
      </a:hlink>
      <a:folHlink>
        <a:srgbClr val="7D13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1011</Words>
  <Application>Microsoft Office PowerPoint</Application>
  <PresentationFormat>Widescreen</PresentationFormat>
  <Paragraphs>156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Depot New Rg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DiPaolo</dc:creator>
  <cp:lastModifiedBy>Stephanie Bergan</cp:lastModifiedBy>
  <cp:revision>133</cp:revision>
  <dcterms:modified xsi:type="dcterms:W3CDTF">2024-10-21T12:22:55Z</dcterms:modified>
</cp:coreProperties>
</file>